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750" r:id="rId4"/>
  </p:sldMasterIdLst>
  <p:notesMasterIdLst>
    <p:notesMasterId r:id="rId14"/>
  </p:notesMasterIdLst>
  <p:handoutMasterIdLst>
    <p:handoutMasterId r:id="rId15"/>
  </p:handoutMasterIdLst>
  <p:sldIdLst>
    <p:sldId id="740" r:id="rId5"/>
    <p:sldId id="745" r:id="rId6"/>
    <p:sldId id="511" r:id="rId7"/>
    <p:sldId id="612" r:id="rId8"/>
    <p:sldId id="746" r:id="rId9"/>
    <p:sldId id="725" r:id="rId10"/>
    <p:sldId id="747" r:id="rId11"/>
    <p:sldId id="748" r:id="rId12"/>
    <p:sldId id="3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6BD"/>
    <a:srgbClr val="818285"/>
    <a:srgbClr val="F3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87530" autoAdjust="0"/>
  </p:normalViewPr>
  <p:slideViewPr>
    <p:cSldViewPr snapToGrid="0">
      <p:cViewPr varScale="1">
        <p:scale>
          <a:sx n="94" d="100"/>
          <a:sy n="94" d="100"/>
        </p:scale>
        <p:origin x="112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4E528D-1E98-434F-B126-60A98BF0AF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3A0FE-4590-4E0F-BA44-3A8DAF7FA4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E50A0-8233-428B-B4AF-20D0852B7EA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D727F-F7B0-44DF-9317-B53C377A7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19C30-E522-4989-AE58-35F30F0F7E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9266-C59E-4F50-A66E-4982B1CE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6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F69F6-6E09-2240-BDA9-08F227C362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F16DD-ACF9-3A4A-83E5-4DE399FB2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0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5296" indent="-174708" defTabSz="931774">
              <a:buClr>
                <a:schemeClr val="dk1"/>
              </a:buClr>
              <a:buSzPts val="300"/>
              <a:buFont typeface="Arial" panose="020B0604020202020204" pitchFamily="34" charset="0"/>
              <a:buChar char="•"/>
              <a:defRPr/>
            </a:pPr>
            <a:endParaRPr lang="en-US" u="none" strike="noStrike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3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4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A3C0-152E-4447-83DB-2426186D37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7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6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u="none" strike="noStrike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6318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299" y="2727297"/>
            <a:ext cx="6210301" cy="331569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124701" y="0"/>
            <a:ext cx="50673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6007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14401" y="0"/>
            <a:ext cx="83058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2138900"/>
            <a:ext cx="5067300" cy="47191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589586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220200" cy="242514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07536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67300" y="0"/>
            <a:ext cx="41529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352649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483575"/>
            <a:ext cx="6210300" cy="456320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971801" y="3429000"/>
            <a:ext cx="2095500" cy="295421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64113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483576"/>
            <a:ext cx="6210300" cy="400929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971800" y="3683976"/>
            <a:ext cx="4152900" cy="2734407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10939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879231"/>
            <a:ext cx="8305800" cy="597876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95694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1"/>
            <a:ext cx="20574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067300" y="3429000"/>
            <a:ext cx="20574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124700" y="3429000"/>
            <a:ext cx="20955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124700" y="1354016"/>
            <a:ext cx="2095500" cy="207498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220200" y="1354016"/>
            <a:ext cx="2057400" cy="207498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971800" y="1354015"/>
            <a:ext cx="2095500" cy="380706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25087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1"/>
            <a:ext cx="20574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124700" y="1"/>
            <a:ext cx="2095500" cy="392006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220200" y="1"/>
            <a:ext cx="2057400" cy="215899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1277600" y="1"/>
            <a:ext cx="2057400" cy="297179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971800" y="1"/>
            <a:ext cx="2095500" cy="361526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1"/>
            <a:ext cx="2057400" cy="304799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143000" y="2"/>
            <a:ext cx="2057400" cy="2683932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588677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718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124700" y="796842"/>
            <a:ext cx="4152900" cy="303855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796842"/>
            <a:ext cx="4152900" cy="303855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043354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971800" y="1344899"/>
            <a:ext cx="6248400" cy="4166902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048329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8035907" cy="6858000"/>
          </a:xfrm>
          <a:custGeom>
            <a:avLst/>
            <a:gdLst/>
            <a:ahLst/>
            <a:cxnLst/>
            <a:rect l="l" t="t" r="r" b="b"/>
            <a:pathLst>
              <a:path w="8035907" h="6858000">
                <a:moveTo>
                  <a:pt x="4621080" y="0"/>
                </a:moveTo>
                <a:lnTo>
                  <a:pt x="8035907" y="0"/>
                </a:lnTo>
                <a:lnTo>
                  <a:pt x="8035907" y="6858000"/>
                </a:lnTo>
                <a:lnTo>
                  <a:pt x="5921967" y="6858000"/>
                </a:lnTo>
                <a:lnTo>
                  <a:pt x="5921967" y="1637618"/>
                </a:lnTo>
                <a:lnTo>
                  <a:pt x="4621080" y="1637618"/>
                </a:lnTo>
                <a:close/>
                <a:moveTo>
                  <a:pt x="0" y="0"/>
                </a:moveTo>
                <a:lnTo>
                  <a:pt x="1452570" y="0"/>
                </a:lnTo>
                <a:lnTo>
                  <a:pt x="1547073" y="24007"/>
                </a:lnTo>
                <a:cubicBezTo>
                  <a:pt x="2774452" y="410017"/>
                  <a:pt x="3445381" y="1616656"/>
                  <a:pt x="3445381" y="3507642"/>
                </a:cubicBezTo>
                <a:cubicBezTo>
                  <a:pt x="3445381" y="5114694"/>
                  <a:pt x="2965012" y="6222163"/>
                  <a:pt x="2073628" y="6757392"/>
                </a:cubicBezTo>
                <a:lnTo>
                  <a:pt x="1880213" y="6858000"/>
                </a:lnTo>
                <a:lnTo>
                  <a:pt x="0" y="6858000"/>
                </a:lnTo>
                <a:lnTo>
                  <a:pt x="0" y="5268858"/>
                </a:lnTo>
                <a:lnTo>
                  <a:pt x="17652" y="5309501"/>
                </a:lnTo>
                <a:cubicBezTo>
                  <a:pt x="150210" y="5574061"/>
                  <a:pt x="343072" y="5692724"/>
                  <a:pt x="609856" y="5692724"/>
                </a:cubicBezTo>
                <a:cubicBezTo>
                  <a:pt x="1209483" y="5692724"/>
                  <a:pt x="1433073" y="5072771"/>
                  <a:pt x="1433073" y="3507642"/>
                </a:cubicBezTo>
                <a:cubicBezTo>
                  <a:pt x="1433073" y="1932350"/>
                  <a:pt x="1209483" y="1332722"/>
                  <a:pt x="609856" y="1332722"/>
                </a:cubicBezTo>
                <a:cubicBezTo>
                  <a:pt x="343072" y="1332722"/>
                  <a:pt x="150210" y="1447495"/>
                  <a:pt x="17652" y="1708529"/>
                </a:cubicBezTo>
                <a:lnTo>
                  <a:pt x="0" y="1748682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4826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692504" cy="6858000"/>
          </a:xfrm>
          <a:custGeom>
            <a:avLst/>
            <a:gdLst/>
            <a:ahLst/>
            <a:cxnLst/>
            <a:rect l="l" t="t" r="r" b="b"/>
            <a:pathLst>
              <a:path w="9692504" h="6858000">
                <a:moveTo>
                  <a:pt x="5873865" y="0"/>
                </a:moveTo>
                <a:lnTo>
                  <a:pt x="8051892" y="0"/>
                </a:lnTo>
                <a:lnTo>
                  <a:pt x="8232553" y="60425"/>
                </a:lnTo>
                <a:cubicBezTo>
                  <a:pt x="9026062" y="362020"/>
                  <a:pt x="9540057" y="966848"/>
                  <a:pt x="9540057" y="1749413"/>
                </a:cubicBezTo>
                <a:cubicBezTo>
                  <a:pt x="9540057" y="2552303"/>
                  <a:pt x="8940429" y="3345031"/>
                  <a:pt x="8147702" y="4147922"/>
                </a:cubicBezTo>
                <a:lnTo>
                  <a:pt x="6867142" y="5428482"/>
                </a:lnTo>
                <a:lnTo>
                  <a:pt x="9692504" y="5428482"/>
                </a:lnTo>
                <a:lnTo>
                  <a:pt x="9692504" y="6858000"/>
                </a:lnTo>
                <a:lnTo>
                  <a:pt x="4173900" y="6858000"/>
                </a:lnTo>
                <a:lnTo>
                  <a:pt x="4173900" y="5723214"/>
                </a:lnTo>
                <a:lnTo>
                  <a:pt x="6704531" y="3101115"/>
                </a:lnTo>
                <a:cubicBezTo>
                  <a:pt x="7050079" y="2745404"/>
                  <a:pt x="7324485" y="2338877"/>
                  <a:pt x="7324485" y="2064471"/>
                </a:cubicBezTo>
                <a:cubicBezTo>
                  <a:pt x="7324485" y="1739249"/>
                  <a:pt x="7090731" y="1566475"/>
                  <a:pt x="6674042" y="1566475"/>
                </a:cubicBezTo>
                <a:cubicBezTo>
                  <a:pt x="6115067" y="1566475"/>
                  <a:pt x="5393482" y="1912023"/>
                  <a:pt x="4722712" y="2470998"/>
                </a:cubicBezTo>
                <a:lnTo>
                  <a:pt x="3929984" y="946521"/>
                </a:lnTo>
                <a:cubicBezTo>
                  <a:pt x="4533423" y="520939"/>
                  <a:pt x="5160682" y="198575"/>
                  <a:pt x="5809279" y="16650"/>
                </a:cubicBezTo>
                <a:close/>
                <a:moveTo>
                  <a:pt x="0" y="0"/>
                </a:moveTo>
                <a:lnTo>
                  <a:pt x="1452570" y="0"/>
                </a:lnTo>
                <a:lnTo>
                  <a:pt x="1547073" y="24007"/>
                </a:lnTo>
                <a:cubicBezTo>
                  <a:pt x="2774452" y="410017"/>
                  <a:pt x="3445381" y="1616656"/>
                  <a:pt x="3445381" y="3507642"/>
                </a:cubicBezTo>
                <a:cubicBezTo>
                  <a:pt x="3445381" y="5114694"/>
                  <a:pt x="2965012" y="6222163"/>
                  <a:pt x="2073628" y="6757392"/>
                </a:cubicBezTo>
                <a:lnTo>
                  <a:pt x="1880212" y="6858000"/>
                </a:lnTo>
                <a:lnTo>
                  <a:pt x="0" y="6858000"/>
                </a:lnTo>
                <a:lnTo>
                  <a:pt x="0" y="5268858"/>
                </a:lnTo>
                <a:lnTo>
                  <a:pt x="17652" y="5309501"/>
                </a:lnTo>
                <a:cubicBezTo>
                  <a:pt x="150210" y="5574061"/>
                  <a:pt x="343072" y="5692724"/>
                  <a:pt x="609856" y="5692724"/>
                </a:cubicBezTo>
                <a:cubicBezTo>
                  <a:pt x="1209483" y="5692724"/>
                  <a:pt x="1433073" y="5072771"/>
                  <a:pt x="1433073" y="3507642"/>
                </a:cubicBezTo>
                <a:cubicBezTo>
                  <a:pt x="1433073" y="1932350"/>
                  <a:pt x="1209483" y="1332722"/>
                  <a:pt x="609856" y="1332722"/>
                </a:cubicBezTo>
                <a:cubicBezTo>
                  <a:pt x="343072" y="1332722"/>
                  <a:pt x="150210" y="1447495"/>
                  <a:pt x="17652" y="1708529"/>
                </a:cubicBezTo>
                <a:lnTo>
                  <a:pt x="0" y="1748682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and Drop image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796842"/>
            <a:ext cx="4152900" cy="534748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20054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2955074"/>
            <a:ext cx="2057400" cy="390292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971800" y="2230244"/>
            <a:ext cx="2095500" cy="462775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067300" y="2620537"/>
            <a:ext cx="2057400" cy="4237463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554412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971800" y="635620"/>
            <a:ext cx="2095500" cy="456084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067300" y="635620"/>
            <a:ext cx="2057400" cy="456084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7124700" y="635620"/>
            <a:ext cx="2095500" cy="456084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9220199" y="635620"/>
            <a:ext cx="2057401" cy="456084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5886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048250" y="0"/>
            <a:ext cx="4171950" cy="278780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2955073"/>
            <a:ext cx="2057400" cy="3902927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857459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048250" y="1"/>
            <a:ext cx="7143750" cy="370220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902715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45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9021F-5A0F-6D40-8E08-FB665FB6FB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D8614-6CC9-41F6-B546-C326F6BB2CD5}"/>
              </a:ext>
            </a:extLst>
          </p:cNvPr>
          <p:cNvSpPr txBox="1"/>
          <p:nvPr userDrawn="1"/>
        </p:nvSpPr>
        <p:spPr>
          <a:xfrm>
            <a:off x="-501713" y="6638977"/>
            <a:ext cx="267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Lunewave Inc.</a:t>
            </a:r>
          </a:p>
        </p:txBody>
      </p:sp>
    </p:spTree>
    <p:extLst>
      <p:ext uri="{BB962C8B-B14F-4D97-AF65-F5344CB8AC3E}">
        <p14:creationId xmlns:p14="http://schemas.microsoft.com/office/powerpoint/2010/main" val="11235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5" r:id="rId13"/>
    <p:sldLayoutId id="2147483651" r:id="rId14"/>
    <p:sldLayoutId id="2147483652" r:id="rId15"/>
    <p:sldLayoutId id="2147483653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8" r:id="rId27"/>
    <p:sldLayoutId id="2147483669" r:id="rId28"/>
    <p:sldLayoutId id="2147483670" r:id="rId29"/>
    <p:sldLayoutId id="2147483671" r:id="rId30"/>
    <p:sldLayoutId id="2147483673" r:id="rId31"/>
    <p:sldLayoutId id="2147483694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1872" userDrawn="1">
          <p15:clr>
            <a:srgbClr val="F26B43"/>
          </p15:clr>
        </p15:guide>
        <p15:guide id="4" pos="3192" userDrawn="1">
          <p15:clr>
            <a:srgbClr val="F26B43"/>
          </p15:clr>
        </p15:guide>
        <p15:guide id="5" pos="4488" userDrawn="1">
          <p15:clr>
            <a:srgbClr val="F26B43"/>
          </p15:clr>
        </p15:guide>
        <p15:guide id="6" pos="5808" userDrawn="1">
          <p15:clr>
            <a:srgbClr val="F26B43"/>
          </p15:clr>
        </p15:guide>
        <p15:guide id="7" pos="7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B64784-609D-4D96-B7A9-74DC8202FDD7}"/>
              </a:ext>
            </a:extLst>
          </p:cNvPr>
          <p:cNvSpPr txBox="1"/>
          <p:nvPr/>
        </p:nvSpPr>
        <p:spPr>
          <a:xfrm>
            <a:off x="1873077" y="4548349"/>
            <a:ext cx="8800468" cy="11713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C76BD"/>
                </a:solidFill>
                <a:latin typeface="Montserrat" charset="0"/>
                <a:ea typeface="Montserrat" charset="0"/>
                <a:cs typeface="Montserrat" charset="0"/>
              </a:rPr>
              <a:t>Company Overview</a:t>
            </a:r>
            <a:endParaRPr lang="en-US" sz="2400" i="1" dirty="0">
              <a:solidFill>
                <a:srgbClr val="0C76BD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ctr">
              <a:lnSpc>
                <a:spcPct val="200000"/>
              </a:lnSpc>
            </a:pPr>
            <a:r>
              <a:rPr lang="en-US" sz="2000" i="1" dirty="0">
                <a:solidFill>
                  <a:srgbClr val="0C76BD"/>
                </a:solidFill>
                <a:latin typeface="Montserrat" charset="0"/>
                <a:ea typeface="Montserrat" charset="0"/>
                <a:cs typeface="Montserrat" charset="0"/>
              </a:rPr>
              <a:t>November, 2021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53E67D5-B42D-4975-908B-A2B4327B1BDC}"/>
              </a:ext>
            </a:extLst>
          </p:cNvPr>
          <p:cNvSpPr txBox="1">
            <a:spLocks/>
          </p:cNvSpPr>
          <p:nvPr/>
        </p:nvSpPr>
        <p:spPr>
          <a:xfrm>
            <a:off x="11506200" y="6601968"/>
            <a:ext cx="685800" cy="2560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8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15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23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316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9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47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553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631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32D78A-10B3-4DCD-84B7-9E85168884D1}" type="slidenum">
              <a:rPr lang="en-US" sz="1100" smtClean="0">
                <a:solidFill>
                  <a:srgbClr val="002060">
                    <a:alpha val="99000"/>
                  </a:srgbClr>
                </a:solidFill>
                <a:cs typeface="Arial" panose="020B0604020202020204" pitchFamily="34" charset="0"/>
              </a:rPr>
              <a:pPr algn="r"/>
              <a:t>2</a:t>
            </a:fld>
            <a:endParaRPr lang="en-US" sz="1100" dirty="0">
              <a:solidFill>
                <a:srgbClr val="002060">
                  <a:alpha val="99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9A266-62CB-475A-9F01-37C4BBB80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134" y="1791245"/>
            <a:ext cx="5615733" cy="10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1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963" y="98659"/>
            <a:ext cx="3886200" cy="25667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3200" dirty="0">
                <a:solidFill>
                  <a:srgbClr val="818285"/>
                </a:solidFill>
                <a:ea typeface="Montserrat" charset="0"/>
                <a:cs typeface="Montserrat" charset="0"/>
              </a:rPr>
              <a:t>Our </a:t>
            </a:r>
            <a:r>
              <a:rPr lang="en-US" sz="3200" dirty="0">
                <a:solidFill>
                  <a:srgbClr val="0C76BD"/>
                </a:solidFill>
                <a:ea typeface="Montserrat" charset="0"/>
                <a:cs typeface="Montserrat" charset="0"/>
              </a:rPr>
              <a:t>Team</a:t>
            </a:r>
            <a:r>
              <a:rPr lang="en-US" sz="4400" dirty="0">
                <a:solidFill>
                  <a:srgbClr val="0C76BD"/>
                </a:solidFill>
                <a:ea typeface="Montserrat" charset="0"/>
                <a:cs typeface="Montserrat" charset="0"/>
              </a:rPr>
              <a:t>.</a:t>
            </a:r>
            <a:r>
              <a:rPr lang="en-US" sz="4400" dirty="0">
                <a:solidFill>
                  <a:srgbClr val="818285"/>
                </a:solidFill>
                <a:ea typeface="Montserrat" charset="0"/>
                <a:cs typeface="Montserrat" charset="0"/>
              </a:rPr>
              <a:t> </a:t>
            </a:r>
          </a:p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solidFill>
                  <a:srgbClr val="818285"/>
                </a:solidFill>
                <a:ea typeface="Montserrat" charset="0"/>
                <a:cs typeface="Montserrat" charset="0"/>
              </a:rPr>
              <a:t>Lunewave’s business team has </a:t>
            </a:r>
            <a:r>
              <a:rPr lang="en-US" dirty="0">
                <a:solidFill>
                  <a:srgbClr val="0C76BD"/>
                </a:solidFill>
                <a:ea typeface="Montserrat" charset="0"/>
                <a:cs typeface="Montserrat" charset="0"/>
              </a:rPr>
              <a:t>deep partnership experience in the auto industry </a:t>
            </a:r>
            <a:r>
              <a:rPr lang="en-US" dirty="0">
                <a:solidFill>
                  <a:srgbClr val="818285"/>
                </a:solidFill>
                <a:ea typeface="Montserrat" charset="0"/>
                <a:cs typeface="Montserrat" charset="0"/>
              </a:rPr>
              <a:t>while the technical team is led by </a:t>
            </a:r>
            <a:r>
              <a:rPr lang="en-US" dirty="0">
                <a:solidFill>
                  <a:srgbClr val="0C76BD"/>
                </a:solidFill>
                <a:ea typeface="Montserrat" charset="0"/>
                <a:cs typeface="Montserrat" charset="0"/>
              </a:rPr>
              <a:t>world-class radar engineers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4219899" y="369397"/>
            <a:ext cx="0" cy="3771643"/>
          </a:xfrm>
          <a:prstGeom prst="line">
            <a:avLst/>
          </a:prstGeom>
          <a:ln w="38100">
            <a:solidFill>
              <a:srgbClr val="0C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50CC2CC-19DD-4EC6-AFB7-1B88BA7F2983}"/>
              </a:ext>
            </a:extLst>
          </p:cNvPr>
          <p:cNvGrpSpPr/>
          <p:nvPr/>
        </p:nvGrpSpPr>
        <p:grpSpPr>
          <a:xfrm>
            <a:off x="4455610" y="618207"/>
            <a:ext cx="2406682" cy="1475714"/>
            <a:chOff x="4683022" y="557138"/>
            <a:chExt cx="2406682" cy="147571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71D7DC-4CEF-4280-8370-1BC87FF57F7F}"/>
                </a:ext>
              </a:extLst>
            </p:cNvPr>
            <p:cNvGrpSpPr/>
            <p:nvPr/>
          </p:nvGrpSpPr>
          <p:grpSpPr>
            <a:xfrm>
              <a:off x="4683022" y="557138"/>
              <a:ext cx="2406682" cy="1097280"/>
              <a:chOff x="5289505" y="657977"/>
              <a:chExt cx="2406682" cy="10972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353811" y="852674"/>
                <a:ext cx="134237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solidFill>
                      <a:srgbClr val="0C76BD"/>
                    </a:solidFill>
                    <a:latin typeface="Montserrat" charset="0"/>
                    <a:ea typeface="Montserrat" charset="0"/>
                    <a:cs typeface="Montserrat" charset="0"/>
                  </a:rPr>
                  <a:t>John Xin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400" dirty="0">
                    <a:solidFill>
                      <a:srgbClr val="818285"/>
                    </a:solidFill>
                    <a:latin typeface="Montserrat" charset="0"/>
                    <a:ea typeface="Montserrat" charset="0"/>
                    <a:cs typeface="Montserrat" charset="0"/>
                  </a:rPr>
                  <a:t>CEO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400" dirty="0">
                    <a:solidFill>
                      <a:srgbClr val="818285"/>
                    </a:solidFill>
                    <a:latin typeface="Montserrat" charset="0"/>
                    <a:ea typeface="Montserrat" charset="0"/>
                    <a:cs typeface="Montserrat" charset="0"/>
                  </a:rPr>
                  <a:t>Co-Founder</a:t>
                </a:r>
              </a:p>
            </p:txBody>
          </p:sp>
          <p:pic>
            <p:nvPicPr>
              <p:cNvPr id="20" name="Shape 390" descr="Edit photo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289505" y="657977"/>
                <a:ext cx="1097280" cy="10972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74857E7-9EAD-4620-AA1E-2AA72EA18201}"/>
                </a:ext>
              </a:extLst>
            </p:cNvPr>
            <p:cNvGrpSpPr/>
            <p:nvPr/>
          </p:nvGrpSpPr>
          <p:grpSpPr>
            <a:xfrm>
              <a:off x="4683022" y="1751593"/>
              <a:ext cx="1700745" cy="281259"/>
              <a:chOff x="4963269" y="1751593"/>
              <a:chExt cx="1700745" cy="281259"/>
            </a:xfrm>
          </p:grpSpPr>
          <p:pic>
            <p:nvPicPr>
              <p:cNvPr id="58" name="Shape 39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963269" y="1778091"/>
                <a:ext cx="568485" cy="2282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Shape 39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671763" y="1795048"/>
                <a:ext cx="337440" cy="220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Shape 39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215010" y="1751593"/>
                <a:ext cx="449004" cy="2812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090E7C-15C9-4248-BC61-231DBE08F1E6}"/>
              </a:ext>
            </a:extLst>
          </p:cNvPr>
          <p:cNvGrpSpPr/>
          <p:nvPr/>
        </p:nvGrpSpPr>
        <p:grpSpPr>
          <a:xfrm>
            <a:off x="6918029" y="591943"/>
            <a:ext cx="2632371" cy="1528243"/>
            <a:chOff x="7924680" y="586045"/>
            <a:chExt cx="2632371" cy="15282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54235A4-97FB-4A75-8187-72FA14EC9BCD}"/>
                </a:ext>
              </a:extLst>
            </p:cNvPr>
            <p:cNvGrpSpPr/>
            <p:nvPr/>
          </p:nvGrpSpPr>
          <p:grpSpPr>
            <a:xfrm>
              <a:off x="7924680" y="586045"/>
              <a:ext cx="2632371" cy="1097280"/>
              <a:chOff x="7934706" y="586045"/>
              <a:chExt cx="2632371" cy="109728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36425" y="780742"/>
                <a:ext cx="153065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400" dirty="0" err="1">
                    <a:solidFill>
                      <a:srgbClr val="0C76BD"/>
                    </a:solidFill>
                    <a:latin typeface="Montserrat" charset="0"/>
                    <a:ea typeface="Montserrat" charset="0"/>
                    <a:cs typeface="Montserrat" charset="0"/>
                  </a:rPr>
                  <a:t>Hao</a:t>
                </a:r>
                <a:r>
                  <a:rPr lang="en-US" sz="1400" dirty="0">
                    <a:solidFill>
                      <a:srgbClr val="0C76BD"/>
                    </a:solidFill>
                    <a:latin typeface="Montserrat" charset="0"/>
                    <a:ea typeface="Montserrat" charset="0"/>
                    <a:cs typeface="Montserrat" charset="0"/>
                  </a:rPr>
                  <a:t> Xin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400" dirty="0">
                    <a:solidFill>
                      <a:srgbClr val="818285"/>
                    </a:solidFill>
                    <a:latin typeface="Montserrat" charset="0"/>
                    <a:ea typeface="Montserrat" charset="0"/>
                    <a:cs typeface="Montserrat" charset="0"/>
                  </a:rPr>
                  <a:t>CTO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400" dirty="0">
                    <a:solidFill>
                      <a:srgbClr val="818285"/>
                    </a:solidFill>
                    <a:latin typeface="Montserrat" charset="0"/>
                    <a:ea typeface="Montserrat" charset="0"/>
                    <a:cs typeface="Montserrat" charset="0"/>
                  </a:rPr>
                  <a:t>Co-founder</a:t>
                </a:r>
              </a:p>
            </p:txBody>
          </p:sp>
          <p:pic>
            <p:nvPicPr>
              <p:cNvPr id="65" name="Shape 401" descr="C:\Users\forestlaw\AppData\Local\Microsoft\Windows\Temporary Internet Files\Content.Outlook\SPLA3R2Q\hao_picture1.jpg"/>
              <p:cNvPicPr preferRelativeResize="0">
                <a:picLocks/>
              </p:cNvPicPr>
              <p:nvPr/>
            </p:nvPicPr>
            <p:blipFill rotWithShape="1">
              <a:blip r:embed="rId7">
                <a:alphaModFix/>
              </a:blip>
              <a:srcRect l="1" t="3046" r="-131" b="16396"/>
              <a:stretch/>
            </p:blipFill>
            <p:spPr>
              <a:xfrm>
                <a:off x="7934706" y="586045"/>
                <a:ext cx="1097280" cy="10972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546AB7-BB5C-47BE-8287-B530E71330A2}"/>
                </a:ext>
              </a:extLst>
            </p:cNvPr>
            <p:cNvGrpSpPr/>
            <p:nvPr/>
          </p:nvGrpSpPr>
          <p:grpSpPr>
            <a:xfrm>
              <a:off x="7991524" y="1752338"/>
              <a:ext cx="1987711" cy="361950"/>
              <a:chOff x="8492489" y="1735773"/>
              <a:chExt cx="1987711" cy="361950"/>
            </a:xfrm>
          </p:grpSpPr>
          <p:pic>
            <p:nvPicPr>
              <p:cNvPr id="66" name="Shape 410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386738" y="1853411"/>
                <a:ext cx="614571" cy="1266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Shape 41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8492489" y="1812224"/>
                <a:ext cx="777309" cy="2090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Shape 413">
                <a:extLst>
                  <a:ext uri="{FF2B5EF4-FFF2-40B4-BE49-F238E27FC236}">
                    <a16:creationId xmlns:a16="http://schemas.microsoft.com/office/drawing/2014/main" id="{92BB61DC-CD74-487B-91EF-908C2FB8665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0118250" y="1735773"/>
                <a:ext cx="361950" cy="361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29834B-0C92-441A-A498-B8F476798C45}"/>
              </a:ext>
            </a:extLst>
          </p:cNvPr>
          <p:cNvGrpSpPr/>
          <p:nvPr/>
        </p:nvGrpSpPr>
        <p:grpSpPr>
          <a:xfrm>
            <a:off x="9498432" y="551336"/>
            <a:ext cx="2505089" cy="1609456"/>
            <a:chOff x="9498432" y="573733"/>
            <a:chExt cx="2505089" cy="160945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3454C9D-C054-4767-9BDC-B57162E83658}"/>
                </a:ext>
              </a:extLst>
            </p:cNvPr>
            <p:cNvGrpSpPr/>
            <p:nvPr/>
          </p:nvGrpSpPr>
          <p:grpSpPr>
            <a:xfrm>
              <a:off x="9498432" y="573733"/>
              <a:ext cx="2505089" cy="1097280"/>
              <a:chOff x="5055495" y="2409684"/>
              <a:chExt cx="2505089" cy="1097280"/>
            </a:xfrm>
          </p:grpSpPr>
          <p:pic>
            <p:nvPicPr>
              <p:cNvPr id="70" name="Shape 403" descr="C:\Users\forestlaw\AppData\Local\Microsoft\Windows\Temporary Internet Files\Content.Outlook\SPLA3R2Q\LiangMin.jpg"/>
              <p:cNvPicPr preferRelativeResize="0">
                <a:picLocks/>
              </p:cNvPicPr>
              <p:nvPr/>
            </p:nvPicPr>
            <p:blipFill rotWithShape="1">
              <a:blip r:embed="rId11">
                <a:alphaModFix/>
              </a:blip>
              <a:srcRect t="-326" b="11864"/>
              <a:stretch/>
            </p:blipFill>
            <p:spPr>
              <a:xfrm>
                <a:off x="5055495" y="2409684"/>
                <a:ext cx="1097280" cy="10972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6114468" y="2601361"/>
                <a:ext cx="144611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400" dirty="0">
                    <a:solidFill>
                      <a:srgbClr val="0C76BD"/>
                    </a:solidFill>
                    <a:latin typeface="Montserrat" charset="0"/>
                    <a:ea typeface="Montserrat" charset="0"/>
                    <a:cs typeface="Montserrat" charset="0"/>
                  </a:rPr>
                  <a:t>Min Liang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400" dirty="0">
                    <a:solidFill>
                      <a:srgbClr val="818285"/>
                    </a:solidFill>
                    <a:latin typeface="Montserrat" charset="0"/>
                    <a:ea typeface="Montserrat" charset="0"/>
                    <a:cs typeface="Montserrat" charset="0"/>
                  </a:rPr>
                  <a:t>VP, Product Tech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400" dirty="0">
                    <a:solidFill>
                      <a:srgbClr val="818285"/>
                    </a:solidFill>
                    <a:latin typeface="Montserrat" charset="0"/>
                    <a:ea typeface="Montserrat" charset="0"/>
                    <a:cs typeface="Montserrat" charset="0"/>
                  </a:rPr>
                  <a:t>Co-founder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67E9A9-6934-4B50-B7B1-07FAA7B22CA9}"/>
                </a:ext>
              </a:extLst>
            </p:cNvPr>
            <p:cNvGrpSpPr/>
            <p:nvPr/>
          </p:nvGrpSpPr>
          <p:grpSpPr>
            <a:xfrm>
              <a:off x="9498432" y="1821239"/>
              <a:ext cx="1959864" cy="361950"/>
              <a:chOff x="5303973" y="3343884"/>
              <a:chExt cx="1959864" cy="361950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5CA833DB-7C63-4B00-827C-F22022FD7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flipV="1">
                <a:off x="6075206" y="3376958"/>
                <a:ext cx="595364" cy="295802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32B5F051-0108-44EC-9555-AC169D6E4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03973" y="3414246"/>
                <a:ext cx="539916" cy="221226"/>
              </a:xfrm>
              <a:prstGeom prst="rect">
                <a:avLst/>
              </a:prstGeom>
            </p:spPr>
          </p:pic>
          <p:pic>
            <p:nvPicPr>
              <p:cNvPr id="77" name="Shape 413">
                <a:extLst>
                  <a:ext uri="{FF2B5EF4-FFF2-40B4-BE49-F238E27FC236}">
                    <a16:creationId xmlns:a16="http://schemas.microsoft.com/office/drawing/2014/main" id="{92BB61DC-CD74-487B-91EF-908C2FB8665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6901887" y="3343884"/>
                <a:ext cx="361950" cy="361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A1BB44-5C99-4496-A214-1D526A90E01E}"/>
              </a:ext>
            </a:extLst>
          </p:cNvPr>
          <p:cNvGrpSpPr/>
          <p:nvPr/>
        </p:nvGrpSpPr>
        <p:grpSpPr>
          <a:xfrm>
            <a:off x="5403543" y="2499958"/>
            <a:ext cx="2456690" cy="1552754"/>
            <a:chOff x="6985817" y="2622295"/>
            <a:chExt cx="2456690" cy="155275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201171D-A6CD-486B-AC60-66826F36D8B8}"/>
                </a:ext>
              </a:extLst>
            </p:cNvPr>
            <p:cNvGrpSpPr/>
            <p:nvPr/>
          </p:nvGrpSpPr>
          <p:grpSpPr>
            <a:xfrm>
              <a:off x="6985817" y="3810367"/>
              <a:ext cx="1685486" cy="364682"/>
              <a:chOff x="8430153" y="3650475"/>
              <a:chExt cx="1685486" cy="36468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42C62D0-1048-4CFD-B4ED-6A287D76E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30153" y="3650475"/>
                <a:ext cx="827548" cy="36468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9B4C7F6-6688-49B2-BFA3-510AC2897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15475" y="3685948"/>
                <a:ext cx="700164" cy="30374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9F75737-69A7-47A6-9F11-49F204EF7A9A}"/>
                </a:ext>
              </a:extLst>
            </p:cNvPr>
            <p:cNvGrpSpPr/>
            <p:nvPr/>
          </p:nvGrpSpPr>
          <p:grpSpPr>
            <a:xfrm>
              <a:off x="6985817" y="2622295"/>
              <a:ext cx="2456690" cy="1097280"/>
              <a:chOff x="8213614" y="2462403"/>
              <a:chExt cx="2456690" cy="109728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9327928" y="2658160"/>
                <a:ext cx="1342376" cy="69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200" dirty="0">
                    <a:solidFill>
                      <a:srgbClr val="0C76BD"/>
                    </a:solidFill>
                    <a:latin typeface="Montserrat" charset="0"/>
                    <a:ea typeface="Montserrat" charset="0"/>
                    <a:cs typeface="Montserrat" charset="0"/>
                  </a:rPr>
                  <a:t>Rob Bingle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200" dirty="0">
                    <a:solidFill>
                      <a:srgbClr val="818285"/>
                    </a:solidFill>
                    <a:latin typeface="Montserrat" charset="0"/>
                    <a:ea typeface="Montserrat" charset="0"/>
                    <a:cs typeface="Montserrat" charset="0"/>
                  </a:rPr>
                  <a:t>VP, Product Engineering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6870446-38C9-44DC-A573-5069F8EBF6AF}"/>
                  </a:ext>
                </a:extLst>
              </p:cNvPr>
              <p:cNvPicPr>
                <a:picLocks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13614" y="2462403"/>
                <a:ext cx="1097280" cy="10972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B0BABA-27A3-4BD0-BF1F-3D1FD7B2B1D5}"/>
              </a:ext>
            </a:extLst>
          </p:cNvPr>
          <p:cNvGrpSpPr/>
          <p:nvPr/>
        </p:nvGrpSpPr>
        <p:grpSpPr>
          <a:xfrm>
            <a:off x="788196" y="2667321"/>
            <a:ext cx="2740284" cy="1457986"/>
            <a:chOff x="215950" y="3024120"/>
            <a:chExt cx="3015384" cy="185859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8549F2-6B51-4464-9394-415BC5E7C22F}"/>
                </a:ext>
              </a:extLst>
            </p:cNvPr>
            <p:cNvGrpSpPr/>
            <p:nvPr/>
          </p:nvGrpSpPr>
          <p:grpSpPr>
            <a:xfrm>
              <a:off x="215950" y="3099093"/>
              <a:ext cx="3015384" cy="1720088"/>
              <a:chOff x="8409866" y="4235386"/>
              <a:chExt cx="3590215" cy="1989908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D143BF25-FF3E-4769-A0DD-3D814E7BE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09866" y="4235386"/>
                <a:ext cx="3590215" cy="1816227"/>
              </a:xfrm>
              <a:prstGeom prst="rect">
                <a:avLst/>
              </a:prstGeom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EE2F0C0-DA01-4A63-9D32-90FF62EB0B16}"/>
                  </a:ext>
                </a:extLst>
              </p:cNvPr>
              <p:cNvSpPr txBox="1"/>
              <p:nvPr/>
            </p:nvSpPr>
            <p:spPr>
              <a:xfrm>
                <a:off x="8999773" y="5831111"/>
                <a:ext cx="2346214" cy="39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u="sng" dirty="0"/>
                  <a:t>Headquarter</a:t>
                </a:r>
                <a:r>
                  <a:rPr lang="en-US" sz="1200" dirty="0"/>
                  <a:t>:  </a:t>
                </a:r>
                <a:r>
                  <a:rPr lang="en-US" sz="1200" b="1" dirty="0"/>
                  <a:t>Tucson, AZ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1FB684-FD72-40A0-A224-65CE6CAB21D3}"/>
                </a:ext>
              </a:extLst>
            </p:cNvPr>
            <p:cNvSpPr/>
            <p:nvPr/>
          </p:nvSpPr>
          <p:spPr>
            <a:xfrm>
              <a:off x="253470" y="3024120"/>
              <a:ext cx="2940345" cy="1858598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7FBB480-6AB5-4D4F-83E3-03694158F21F}"/>
              </a:ext>
            </a:extLst>
          </p:cNvPr>
          <p:cNvCxnSpPr>
            <a:cxnSpLocks/>
          </p:cNvCxnSpPr>
          <p:nvPr/>
        </p:nvCxnSpPr>
        <p:spPr>
          <a:xfrm>
            <a:off x="41429" y="4163265"/>
            <a:ext cx="12109142" cy="0"/>
          </a:xfrm>
          <a:prstGeom prst="line">
            <a:avLst/>
          </a:prstGeom>
          <a:ln w="38100">
            <a:solidFill>
              <a:srgbClr val="0C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FC49E6E3-4132-42A1-B521-79011482880E}"/>
              </a:ext>
            </a:extLst>
          </p:cNvPr>
          <p:cNvSpPr/>
          <p:nvPr/>
        </p:nvSpPr>
        <p:spPr>
          <a:xfrm>
            <a:off x="4711527" y="4170862"/>
            <a:ext cx="2768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800"/>
              </a:spcAft>
              <a:defRPr/>
            </a:pPr>
            <a:r>
              <a:rPr lang="en-US" sz="2400" dirty="0">
                <a:solidFill>
                  <a:srgbClr val="818285"/>
                </a:solidFill>
                <a:latin typeface="Montserrat" charset="0"/>
                <a:ea typeface="Montserrat" charset="0"/>
                <a:cs typeface="Montserrat" charset="0"/>
              </a:rPr>
              <a:t>Lunewave </a:t>
            </a:r>
            <a:r>
              <a:rPr lang="en-US" sz="2400" dirty="0">
                <a:solidFill>
                  <a:srgbClr val="0C76BD"/>
                </a:solidFill>
                <a:latin typeface="Montserrat" charset="0"/>
                <a:ea typeface="Montserrat" charset="0"/>
                <a:cs typeface="Montserrat" charset="0"/>
              </a:rPr>
              <a:t>Board</a:t>
            </a:r>
          </a:p>
        </p:txBody>
      </p:sp>
      <p:pic>
        <p:nvPicPr>
          <p:cNvPr id="1026" name="Picture 2" descr="AT&amp;T">
            <a:extLst>
              <a:ext uri="{FF2B5EF4-FFF2-40B4-BE49-F238E27FC236}">
                <a16:creationId xmlns:a16="http://schemas.microsoft.com/office/drawing/2014/main" id="{C83AED50-A9F2-484A-9290-7D5E3B05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412" y="642166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0810551-6D02-41CF-8E1D-AF5F780E0ABD}"/>
              </a:ext>
            </a:extLst>
          </p:cNvPr>
          <p:cNvGrpSpPr/>
          <p:nvPr/>
        </p:nvGrpSpPr>
        <p:grpSpPr>
          <a:xfrm>
            <a:off x="8328761" y="2471744"/>
            <a:ext cx="2559635" cy="1669296"/>
            <a:chOff x="9550563" y="2779653"/>
            <a:chExt cx="2559635" cy="166929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BF2A2ED-9604-4DCA-A2F6-EFEF3AE805EA}"/>
                </a:ext>
              </a:extLst>
            </p:cNvPr>
            <p:cNvSpPr/>
            <p:nvPr/>
          </p:nvSpPr>
          <p:spPr>
            <a:xfrm>
              <a:off x="10728680" y="2990352"/>
              <a:ext cx="1381518" cy="694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200" dirty="0">
                  <a:solidFill>
                    <a:srgbClr val="0C76BD"/>
                  </a:solidFill>
                  <a:latin typeface="Montserrat" charset="0"/>
                  <a:ea typeface="Montserrat" charset="0"/>
                  <a:cs typeface="Montserrat" charset="0"/>
                </a:rPr>
                <a:t>Julia Schlueter</a:t>
              </a:r>
            </a:p>
            <a:p>
              <a:pPr algn="ctr">
                <a:lnSpc>
                  <a:spcPts val="1600"/>
                </a:lnSpc>
              </a:pPr>
              <a:r>
                <a:rPr lang="en-US" sz="1200" dirty="0">
                  <a:solidFill>
                    <a:srgbClr val="818285"/>
                  </a:solidFill>
                  <a:latin typeface="Montserrat" charset="0"/>
                  <a:ea typeface="Montserrat" charset="0"/>
                  <a:cs typeface="Montserrat" charset="0"/>
                </a:rPr>
                <a:t>Head of Ops/HR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E08540-5F5A-43F4-BA46-8E89D0FD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550563" y="2779653"/>
              <a:ext cx="1094194" cy="1104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" descr="zSpace, Inc. logo">
              <a:extLst>
                <a:ext uri="{FF2B5EF4-FFF2-40B4-BE49-F238E27FC236}">
                  <a16:creationId xmlns:a16="http://schemas.microsoft.com/office/drawing/2014/main" id="{AE162EAB-7DD8-4315-B52F-59D1DC32F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7295" y="3929216"/>
              <a:ext cx="519733" cy="519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BFAF26A-7396-44C9-87BE-BBC71A533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221950" y="4018530"/>
              <a:ext cx="595364" cy="3031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EB14BB5-6930-479C-855E-6D1D36C46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950000" y="4008269"/>
              <a:ext cx="654642" cy="357691"/>
            </a:xfrm>
            <a:prstGeom prst="rect">
              <a:avLst/>
            </a:prstGeom>
          </p:spPr>
        </p:pic>
      </p:grpSp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A96B3A46-3062-4BA2-9938-EB17AF6A14E7}"/>
              </a:ext>
            </a:extLst>
          </p:cNvPr>
          <p:cNvSpPr txBox="1">
            <a:spLocks/>
          </p:cNvSpPr>
          <p:nvPr/>
        </p:nvSpPr>
        <p:spPr>
          <a:xfrm>
            <a:off x="11417808" y="6492875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8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15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23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316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9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47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553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631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32D78A-10B3-4DCD-84B7-9E85168884D1}" type="slidenum">
              <a:rPr lang="en-US" sz="1200" smtClean="0">
                <a:solidFill>
                  <a:srgbClr val="002060">
                    <a:alpha val="99000"/>
                  </a:srgbClr>
                </a:solidFill>
                <a:cs typeface="Arial" panose="020B0604020202020204" pitchFamily="34" charset="0"/>
              </a:rPr>
              <a:pPr algn="r"/>
              <a:t>3</a:t>
            </a:fld>
            <a:endParaRPr lang="en-US" sz="1200" dirty="0">
              <a:solidFill>
                <a:srgbClr val="002060">
                  <a:alpha val="99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28C1DBC-5397-45A1-8F37-0301C9953681}"/>
              </a:ext>
            </a:extLst>
          </p:cNvPr>
          <p:cNvCxnSpPr>
            <a:cxnSpLocks/>
          </p:cNvCxnSpPr>
          <p:nvPr/>
        </p:nvCxnSpPr>
        <p:spPr>
          <a:xfrm>
            <a:off x="41429" y="4163265"/>
            <a:ext cx="12109142" cy="0"/>
          </a:xfrm>
          <a:prstGeom prst="line">
            <a:avLst/>
          </a:prstGeom>
          <a:ln w="38100">
            <a:solidFill>
              <a:srgbClr val="0C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252983D-9685-4D59-A66A-AB3A9E7EDB4B}"/>
              </a:ext>
            </a:extLst>
          </p:cNvPr>
          <p:cNvGrpSpPr/>
          <p:nvPr/>
        </p:nvGrpSpPr>
        <p:grpSpPr>
          <a:xfrm>
            <a:off x="366767" y="4688513"/>
            <a:ext cx="2216936" cy="911615"/>
            <a:chOff x="180034" y="5534272"/>
            <a:chExt cx="2216936" cy="91161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CEA5D78-AC0C-4F5E-9824-CEA1B356A1F9}"/>
                </a:ext>
              </a:extLst>
            </p:cNvPr>
            <p:cNvSpPr/>
            <p:nvPr/>
          </p:nvSpPr>
          <p:spPr>
            <a:xfrm>
              <a:off x="927322" y="5546089"/>
              <a:ext cx="1469648" cy="899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76BD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Byron McCormick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30+ yrs. </a:t>
              </a:r>
              <a:r>
                <a:rPr lang="en-US" sz="1200" b="1" dirty="0">
                  <a:solidFill>
                    <a:srgbClr val="00B050"/>
                  </a:solidFill>
                  <a:latin typeface="Montserrat" charset="0"/>
                  <a:ea typeface="Montserrat" charset="0"/>
                  <a:cs typeface="Montserrat" charset="0"/>
                </a:rPr>
                <a:t>GM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 Executive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F7CD3606-CD91-475F-BB20-4FDFA2E96E57}"/>
                </a:ext>
              </a:extLst>
            </p:cNvPr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80034" y="5534272"/>
              <a:ext cx="731520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6E946A1-5811-42D7-AAAD-E166BE191A30}"/>
              </a:ext>
            </a:extLst>
          </p:cNvPr>
          <p:cNvGrpSpPr/>
          <p:nvPr/>
        </p:nvGrpSpPr>
        <p:grpSpPr>
          <a:xfrm>
            <a:off x="2958028" y="5847640"/>
            <a:ext cx="2974699" cy="734636"/>
            <a:chOff x="2762151" y="5599992"/>
            <a:chExt cx="2974699" cy="73463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92F558E-BEEF-4BF2-8E7F-308EC6D4779C}"/>
                </a:ext>
              </a:extLst>
            </p:cNvPr>
            <p:cNvSpPr/>
            <p:nvPr/>
          </p:nvSpPr>
          <p:spPr>
            <a:xfrm>
              <a:off x="3776172" y="5620003"/>
              <a:ext cx="1960678" cy="694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76BD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Chris Capone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818285"/>
                  </a:solidFill>
                  <a:latin typeface="Montserrat" charset="0"/>
                  <a:ea typeface="Montserrat" charset="0"/>
                  <a:cs typeface="Montserrat" charset="0"/>
                </a:rPr>
                <a:t>President, </a:t>
              </a:r>
              <a:r>
                <a:rPr lang="en-US" sz="1200" b="1" dirty="0">
                  <a:solidFill>
                    <a:srgbClr val="00B050"/>
                  </a:solidFill>
                  <a:latin typeface="Montserrat" charset="0"/>
                  <a:ea typeface="Montserrat" charset="0"/>
                  <a:cs typeface="Montserrat" charset="0"/>
                </a:rPr>
                <a:t>LMG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25+ yrs. </a:t>
              </a:r>
              <a:r>
                <a:rPr lang="en-US" sz="1200" dirty="0">
                  <a:solidFill>
                    <a:srgbClr val="818285"/>
                  </a:solidFill>
                  <a:latin typeface="Montserrat" charset="0"/>
                  <a:ea typeface="Montserrat" charset="0"/>
                  <a:cs typeface="Montserrat" charset="0"/>
                </a:rPr>
                <a:t>Executive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18285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231592EE-532B-4862-9741-DD1BE5F89B58}"/>
                </a:ext>
              </a:extLst>
            </p:cNvPr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762151" y="5599992"/>
              <a:ext cx="810211" cy="734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0657CEF-7D9B-4D62-B9A5-8F82057986E6}"/>
              </a:ext>
            </a:extLst>
          </p:cNvPr>
          <p:cNvGrpSpPr/>
          <p:nvPr/>
        </p:nvGrpSpPr>
        <p:grpSpPr>
          <a:xfrm>
            <a:off x="9242819" y="5870788"/>
            <a:ext cx="2321887" cy="731520"/>
            <a:chOff x="7775810" y="5389636"/>
            <a:chExt cx="2321887" cy="73152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A018AA5-117D-4DD4-AC18-4A9E527A6F93}"/>
                </a:ext>
              </a:extLst>
            </p:cNvPr>
            <p:cNvSpPr/>
            <p:nvPr/>
          </p:nvSpPr>
          <p:spPr>
            <a:xfrm>
              <a:off x="8431547" y="5411592"/>
              <a:ext cx="1666150" cy="694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76BD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Peter Smith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818285"/>
                  </a:solidFill>
                  <a:latin typeface="Montserrat" charset="0"/>
                  <a:ea typeface="Montserrat" charset="0"/>
                  <a:cs typeface="Montserrat" charset="0"/>
                </a:rPr>
                <a:t>CEO of </a:t>
              </a:r>
              <a:r>
                <a:rPr lang="en-US" sz="1200" b="1" dirty="0">
                  <a:solidFill>
                    <a:srgbClr val="00B050"/>
                  </a:solidFill>
                  <a:latin typeface="Montserrat" charset="0"/>
                  <a:ea typeface="Montserrat" charset="0"/>
                  <a:cs typeface="Montserrat" charset="0"/>
                </a:rPr>
                <a:t>Edgewise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818285"/>
                  </a:solidFill>
                  <a:latin typeface="Montserrat" charset="0"/>
                  <a:ea typeface="Montserrat" charset="0"/>
                  <a:cs typeface="Montserrat" charset="0"/>
                </a:rPr>
                <a:t>Entrepreneur</a:t>
              </a:r>
              <a:endPara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818285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46B8ED99-6B63-440A-AB01-0B7A044D6B70}"/>
                </a:ext>
              </a:extLst>
            </p:cNvPr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775810" y="5389636"/>
              <a:ext cx="731520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9CDA7B2-5364-4B4C-8ADD-6574B1DF7B3A}"/>
              </a:ext>
            </a:extLst>
          </p:cNvPr>
          <p:cNvGrpSpPr/>
          <p:nvPr/>
        </p:nvGrpSpPr>
        <p:grpSpPr>
          <a:xfrm>
            <a:off x="6527175" y="5847640"/>
            <a:ext cx="2511835" cy="731520"/>
            <a:chOff x="9753600" y="5625583"/>
            <a:chExt cx="2511835" cy="731520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07E4689B-F28C-4725-83B4-BF77397DEC49}"/>
                </a:ext>
              </a:extLst>
            </p:cNvPr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753600" y="5625583"/>
              <a:ext cx="731520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C8ABF62-3A85-4F5E-BBBA-5C29E1FE3E41}"/>
                </a:ext>
              </a:extLst>
            </p:cNvPr>
            <p:cNvSpPr/>
            <p:nvPr/>
          </p:nvSpPr>
          <p:spPr>
            <a:xfrm>
              <a:off x="10492849" y="5637400"/>
              <a:ext cx="17725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76BD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Ed Pease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818285"/>
                  </a:solidFill>
                  <a:latin typeface="Montserrat" charset="0"/>
                  <a:ea typeface="Montserrat" charset="0"/>
                  <a:cs typeface="Montserrat" charset="0"/>
                </a:rPr>
                <a:t>Partner, </a:t>
              </a:r>
              <a:r>
                <a:rPr lang="en-US" sz="1200" b="1" dirty="0">
                  <a:solidFill>
                    <a:srgbClr val="00B050"/>
                  </a:solidFill>
                  <a:latin typeface="Montserrat" charset="0"/>
                  <a:ea typeface="Montserrat" charset="0"/>
                  <a:cs typeface="Montserrat" charset="0"/>
                </a:rPr>
                <a:t>Mintz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818285"/>
                  </a:solidFill>
                  <a:latin typeface="Montserrat" charset="0"/>
                  <a:ea typeface="Montserrat" charset="0"/>
                  <a:cs typeface="Montserrat" charset="0"/>
                </a:rPr>
                <a:t>25+ yrs. M&amp;A &amp; Legal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18285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2E797CA-0F69-42A0-8D36-FA38252939DE}"/>
              </a:ext>
            </a:extLst>
          </p:cNvPr>
          <p:cNvGrpSpPr/>
          <p:nvPr/>
        </p:nvGrpSpPr>
        <p:grpSpPr>
          <a:xfrm>
            <a:off x="6527175" y="4688513"/>
            <a:ext cx="2143819" cy="918978"/>
            <a:chOff x="-1509831" y="3152492"/>
            <a:chExt cx="2143819" cy="918978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064A888F-E740-4358-A86D-31E31D82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-1509831" y="3152492"/>
              <a:ext cx="731520" cy="7197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159A9B2-6684-46BD-AD24-CAE3074A4248}"/>
                </a:ext>
              </a:extLst>
            </p:cNvPr>
            <p:cNvSpPr/>
            <p:nvPr/>
          </p:nvSpPr>
          <p:spPr>
            <a:xfrm>
              <a:off x="-835660" y="3158400"/>
              <a:ext cx="1469648" cy="91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76BD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James Zizelman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818285"/>
                  </a:solidFill>
                  <a:latin typeface="Montserrat" charset="0"/>
                  <a:ea typeface="Montserrat" charset="0"/>
                  <a:cs typeface="Montserrat" charset="0"/>
                </a:rPr>
                <a:t>25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+ yrs. </a:t>
              </a:r>
              <a:r>
                <a:rPr lang="en-US" sz="1200" b="1" dirty="0">
                  <a:solidFill>
                    <a:srgbClr val="00B050"/>
                  </a:solidFill>
                  <a:latin typeface="Montserrat" charset="0"/>
                  <a:ea typeface="Montserrat" charset="0"/>
                  <a:cs typeface="Montserrat" charset="0"/>
                </a:rPr>
                <a:t>APTIV, Stoneridge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 Executive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BF2B82A-009B-4564-8A6A-459B19573086}"/>
              </a:ext>
            </a:extLst>
          </p:cNvPr>
          <p:cNvGrpSpPr/>
          <p:nvPr/>
        </p:nvGrpSpPr>
        <p:grpSpPr>
          <a:xfrm>
            <a:off x="9176772" y="4688513"/>
            <a:ext cx="2578616" cy="1104982"/>
            <a:chOff x="5029262" y="5513577"/>
            <a:chExt cx="2578616" cy="1104982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8E02DFE-B820-4CBF-9EEF-0F581A242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029262" y="5519517"/>
              <a:ext cx="705063" cy="6960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855B7E1-D7EF-4E12-8EFE-88FF50A12DE2}"/>
                </a:ext>
              </a:extLst>
            </p:cNvPr>
            <p:cNvSpPr/>
            <p:nvPr/>
          </p:nvSpPr>
          <p:spPr>
            <a:xfrm>
              <a:off x="5753400" y="5513577"/>
              <a:ext cx="1854478" cy="1104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76BD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Vahe Tazian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818285"/>
                  </a:solidFill>
                  <a:latin typeface="Montserrat" charset="0"/>
                  <a:ea typeface="Montserrat" charset="0"/>
                  <a:cs typeface="Montserrat" charset="0"/>
                </a:rPr>
                <a:t>15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+ yrs. </a:t>
              </a:r>
              <a:r>
                <a:rPr lang="en-US" sz="1200" b="1" dirty="0">
                  <a:solidFill>
                    <a:srgbClr val="00B050"/>
                  </a:solidFill>
                  <a:latin typeface="Montserrat" charset="0"/>
                  <a:ea typeface="Montserrat" charset="0"/>
                  <a:cs typeface="Montserrat" charset="0"/>
                </a:rPr>
                <a:t>FORD, APTIV, Harman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 AV/Mobility/Tech Transactions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9D147B4-9FEB-4AA3-B832-049CB2CF74BA}"/>
              </a:ext>
            </a:extLst>
          </p:cNvPr>
          <p:cNvGrpSpPr/>
          <p:nvPr/>
        </p:nvGrpSpPr>
        <p:grpSpPr>
          <a:xfrm>
            <a:off x="2936567" y="4688513"/>
            <a:ext cx="3237744" cy="905572"/>
            <a:chOff x="641987" y="4654336"/>
            <a:chExt cx="3237744" cy="90557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BFDD103-825F-48E7-8F96-E5F897DC4DA4}"/>
                </a:ext>
              </a:extLst>
            </p:cNvPr>
            <p:cNvSpPr/>
            <p:nvPr/>
          </p:nvSpPr>
          <p:spPr>
            <a:xfrm>
              <a:off x="1596981" y="4660110"/>
              <a:ext cx="2282750" cy="899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76BD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Peter Schwarzenbauer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30+ yrs. </a:t>
              </a:r>
              <a:r>
                <a:rPr lang="en-US" sz="1200" b="1" dirty="0">
                  <a:solidFill>
                    <a:srgbClr val="00B050"/>
                  </a:solidFill>
                  <a:latin typeface="Montserrat" charset="0"/>
                  <a:ea typeface="Montserrat" charset="0"/>
                  <a:cs typeface="Montserrat" charset="0"/>
                </a:rPr>
                <a:t>BMW,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00B050"/>
                  </a:solidFill>
                  <a:latin typeface="Montserrat" charset="0"/>
                </a:rPr>
                <a:t>VW (Porsche/Audi)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Executive / Board Member</a:t>
              </a:r>
            </a:p>
          </p:txBody>
        </p:sp>
        <p:pic>
          <p:nvPicPr>
            <p:cNvPr id="124" name="Picture 2" descr="2015 Speakers">
              <a:extLst>
                <a:ext uri="{FF2B5EF4-FFF2-40B4-BE49-F238E27FC236}">
                  <a16:creationId xmlns:a16="http://schemas.microsoft.com/office/drawing/2014/main" id="{7A5A43E4-DF78-4614-B3EC-0FAD0AEF28F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87" y="4654336"/>
              <a:ext cx="810211" cy="7923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1B99F5-83E5-4511-A16A-085EB8FA3128}"/>
              </a:ext>
            </a:extLst>
          </p:cNvPr>
          <p:cNvGrpSpPr/>
          <p:nvPr/>
        </p:nvGrpSpPr>
        <p:grpSpPr>
          <a:xfrm>
            <a:off x="366767" y="5882316"/>
            <a:ext cx="2272435" cy="694944"/>
            <a:chOff x="366767" y="5782467"/>
            <a:chExt cx="2272435" cy="6949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181318-F6EB-45D6-ACA9-7E445737F1D5}"/>
                </a:ext>
              </a:extLst>
            </p:cNvPr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66767" y="5782467"/>
              <a:ext cx="704088" cy="694944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5D266AD-7C85-4A95-BBD0-328021E3C939}"/>
                </a:ext>
              </a:extLst>
            </p:cNvPr>
            <p:cNvSpPr/>
            <p:nvPr/>
          </p:nvSpPr>
          <p:spPr>
            <a:xfrm>
              <a:off x="1169554" y="5782632"/>
              <a:ext cx="1469648" cy="694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76BD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John Moloney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30+ yrs. </a:t>
              </a:r>
              <a:r>
                <a:rPr lang="en-US" sz="1200" b="1" dirty="0">
                  <a:solidFill>
                    <a:srgbClr val="00B050"/>
                  </a:solidFill>
                  <a:latin typeface="Montserrat" charset="0"/>
                  <a:ea typeface="Montserrat" charset="0"/>
                  <a:cs typeface="Montserrat" charset="0"/>
                </a:rPr>
                <a:t>Bosch, Bose,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18285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 Executive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76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  <a14:imgEffect>
                      <a14:brightnessContrast bright="1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57454" y="0"/>
            <a:ext cx="623453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62578"/>
            <a:ext cx="5121564" cy="57475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4400" dirty="0">
                <a:solidFill>
                  <a:srgbClr val="0C76BD"/>
                </a:solidFill>
                <a:latin typeface="Montserrat" charset="0"/>
                <a:ea typeface="Montserrat" charset="0"/>
                <a:cs typeface="Montserrat" charset="0"/>
              </a:rPr>
              <a:t>Disruptive</a:t>
            </a:r>
            <a:r>
              <a:rPr lang="en-US" sz="4400" dirty="0">
                <a:solidFill>
                  <a:srgbClr val="818285"/>
                </a:solidFill>
                <a:latin typeface="Montserrat" charset="0"/>
                <a:ea typeface="Montserrat" charset="0"/>
                <a:cs typeface="Montserrat" charset="0"/>
              </a:rPr>
              <a:t> technology.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C76BD"/>
                </a:solidFill>
                <a:latin typeface="Montserrat" panose="00000500000000000000"/>
              </a:rPr>
              <a:t>Luneburg lens’ spherical symmetry and uniform aperture size enables </a:t>
            </a:r>
            <a:r>
              <a:rPr lang="en-US" sz="2400" dirty="0">
                <a:solidFill>
                  <a:srgbClr val="818285"/>
                </a:solidFill>
                <a:latin typeface="Montserrat" panose="00000500000000000000"/>
                <a:ea typeface="Montserrat" charset="0"/>
                <a:cs typeface="Montserrat" charset="0"/>
              </a:rPr>
              <a:t>consistent high performance across entire 4</a:t>
            </a:r>
            <a:r>
              <a:rPr lang="el-GR" sz="2400" dirty="0">
                <a:solidFill>
                  <a:srgbClr val="818285"/>
                </a:solidFill>
                <a:latin typeface="Montserrat" charset="0"/>
                <a:ea typeface="Montserrat" charset="0"/>
                <a:cs typeface="Montserrat" charset="0"/>
              </a:rPr>
              <a:t>π</a:t>
            </a:r>
            <a:r>
              <a:rPr lang="en-US" sz="2400" dirty="0">
                <a:solidFill>
                  <a:srgbClr val="818285"/>
                </a:solidFill>
                <a:latin typeface="Montserrat" panose="00000500000000000000"/>
                <a:ea typeface="Montserrat" charset="0"/>
                <a:cs typeface="Montserrat" charset="0"/>
              </a:rPr>
              <a:t> solid angle</a:t>
            </a: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C76BD"/>
                </a:solidFill>
                <a:latin typeface="Montserrat" panose="00000500000000000000"/>
                <a:ea typeface="Montserrat" charset="0"/>
                <a:cs typeface="Montserrat" charset="0"/>
              </a:rPr>
              <a:t>Broadband behavior</a:t>
            </a: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C76BD"/>
                </a:solidFill>
                <a:latin typeface="Montserrat" panose="00000500000000000000"/>
                <a:ea typeface="Montserrat" charset="0"/>
                <a:cs typeface="Montserrat" charset="0"/>
              </a:rPr>
              <a:t>High Gain</a:t>
            </a: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C76BD"/>
                </a:solidFill>
                <a:latin typeface="Montserrat" panose="00000500000000000000"/>
                <a:ea typeface="Montserrat" charset="0"/>
                <a:cs typeface="Montserrat" charset="0"/>
              </a:rPr>
              <a:t>Ability to form multiple beams</a:t>
            </a: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C76BD"/>
                </a:solidFill>
                <a:latin typeface="Montserrat" panose="00000500000000000000"/>
                <a:ea typeface="Montserrat" charset="0"/>
                <a:cs typeface="Montserrat" charset="0"/>
              </a:rPr>
              <a:t>No scan angle limit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98CAB11-515F-471E-BC4E-5E004FB9E7FF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B9021F-5A0F-6D40-8E08-FB665FB6FB38}" type="slidenum">
              <a:rPr lang="en-US" sz="1400" smtClean="0">
                <a:solidFill>
                  <a:schemeClr val="bg1"/>
                </a:solidFill>
              </a:rPr>
              <a:pPr algn="r"/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1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7809" y="164828"/>
            <a:ext cx="1148168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fontAlgn="t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</a:rPr>
              <a:t>Lunewave’s core technology has </a:t>
            </a:r>
            <a:r>
              <a:rPr lang="en-US" sz="3200" dirty="0">
                <a:solidFill>
                  <a:srgbClr val="0C76BD"/>
                </a:solidFill>
                <a:latin typeface="Montserrat" charset="0"/>
              </a:rPr>
              <a:t>applications across a broad set of industries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61EA37F-5D4E-45DA-89D0-2D16CFC1CA0A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B9021F-5A0F-6D40-8E08-FB665FB6FB38}" type="slidenum">
              <a:rPr lang="en-US" sz="1400" smtClean="0"/>
              <a:pPr algn="r"/>
              <a:t>5</a:t>
            </a:fld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D53C0B-1E38-430D-B856-92AB866AA327}"/>
              </a:ext>
            </a:extLst>
          </p:cNvPr>
          <p:cNvGrpSpPr/>
          <p:nvPr/>
        </p:nvGrpSpPr>
        <p:grpSpPr>
          <a:xfrm>
            <a:off x="4411318" y="1591928"/>
            <a:ext cx="3369365" cy="1376574"/>
            <a:chOff x="4411318" y="1591928"/>
            <a:chExt cx="3369365" cy="13765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D1E43D-424C-439D-9AD2-215A091E1CBD}"/>
                </a:ext>
              </a:extLst>
            </p:cNvPr>
            <p:cNvSpPr/>
            <p:nvPr/>
          </p:nvSpPr>
          <p:spPr>
            <a:xfrm>
              <a:off x="4411318" y="1591928"/>
              <a:ext cx="3369365" cy="137657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u="sng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r>
                <a:rPr lang="en-US" sz="1600" b="1" dirty="0">
                  <a:solidFill>
                    <a:srgbClr val="FFFF00"/>
                  </a:solidFill>
                </a:rPr>
                <a:t>Luneburg Antenna + Algorithms</a:t>
              </a:r>
            </a:p>
            <a:p>
              <a:pPr algn="ctr"/>
              <a:endParaRPr lang="en-US" sz="16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FA935F-E4FD-4D3A-A7CB-E5A1FF7DE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93449" y="1969381"/>
              <a:ext cx="628625" cy="5468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DF57B4-C2FE-464B-8553-0A7012AE0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5160" y="1934271"/>
              <a:ext cx="787989" cy="5819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71AA01-AED2-4E28-8714-C58D34C53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6234" y="1737073"/>
              <a:ext cx="787990" cy="779138"/>
            </a:xfrm>
            <a:prstGeom prst="rect">
              <a:avLst/>
            </a:prstGeom>
          </p:spPr>
        </p:pic>
      </p:grpSp>
      <p:sp>
        <p:nvSpPr>
          <p:cNvPr id="3" name="Trapezoid 2">
            <a:extLst>
              <a:ext uri="{FF2B5EF4-FFF2-40B4-BE49-F238E27FC236}">
                <a16:creationId xmlns:a16="http://schemas.microsoft.com/office/drawing/2014/main" id="{7452C8F3-3AFE-41DB-B9CC-AD70FDB7BDB5}"/>
              </a:ext>
            </a:extLst>
          </p:cNvPr>
          <p:cNvSpPr/>
          <p:nvPr/>
        </p:nvSpPr>
        <p:spPr>
          <a:xfrm>
            <a:off x="656811" y="2971442"/>
            <a:ext cx="10878378" cy="953312"/>
          </a:xfrm>
          <a:prstGeom prst="trapezoid">
            <a:avLst>
              <a:gd name="adj" fmla="val 3944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solidFill>
                  <a:srgbClr val="002060"/>
                </a:solidFill>
              </a:rPr>
              <a:t>Enable system-level solutions across multiple industries:  </a:t>
            </a:r>
          </a:p>
          <a:p>
            <a:pPr marL="1257300" lvl="2" indent="-342900">
              <a:lnSpc>
                <a:spcPct val="150000"/>
              </a:lnSpc>
              <a:buAutoNum type="arabicParenR"/>
            </a:pPr>
            <a:r>
              <a:rPr lang="en-US" sz="1400" i="1" dirty="0">
                <a:solidFill>
                  <a:srgbClr val="002060"/>
                </a:solidFill>
              </a:rPr>
              <a:t>Object Detection	2)   Information Transfer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92E893-0A6E-4E51-80C4-80E6BE771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78451"/>
              </p:ext>
            </p:extLst>
          </p:nvPr>
        </p:nvGraphicFramePr>
        <p:xfrm>
          <a:off x="656811" y="3927689"/>
          <a:ext cx="10878378" cy="2162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3063">
                  <a:extLst>
                    <a:ext uri="{9D8B030D-6E8A-4147-A177-3AD203B41FA5}">
                      <a16:colId xmlns:a16="http://schemas.microsoft.com/office/drawing/2014/main" val="2635739380"/>
                    </a:ext>
                  </a:extLst>
                </a:gridCol>
                <a:gridCol w="1813063">
                  <a:extLst>
                    <a:ext uri="{9D8B030D-6E8A-4147-A177-3AD203B41FA5}">
                      <a16:colId xmlns:a16="http://schemas.microsoft.com/office/drawing/2014/main" val="3956470994"/>
                    </a:ext>
                  </a:extLst>
                </a:gridCol>
                <a:gridCol w="1813063">
                  <a:extLst>
                    <a:ext uri="{9D8B030D-6E8A-4147-A177-3AD203B41FA5}">
                      <a16:colId xmlns:a16="http://schemas.microsoft.com/office/drawing/2014/main" val="1903087908"/>
                    </a:ext>
                  </a:extLst>
                </a:gridCol>
                <a:gridCol w="1813063">
                  <a:extLst>
                    <a:ext uri="{9D8B030D-6E8A-4147-A177-3AD203B41FA5}">
                      <a16:colId xmlns:a16="http://schemas.microsoft.com/office/drawing/2014/main" val="1989070933"/>
                    </a:ext>
                  </a:extLst>
                </a:gridCol>
                <a:gridCol w="1813063">
                  <a:extLst>
                    <a:ext uri="{9D8B030D-6E8A-4147-A177-3AD203B41FA5}">
                      <a16:colId xmlns:a16="http://schemas.microsoft.com/office/drawing/2014/main" val="3742062185"/>
                    </a:ext>
                  </a:extLst>
                </a:gridCol>
                <a:gridCol w="1813063">
                  <a:extLst>
                    <a:ext uri="{9D8B030D-6E8A-4147-A177-3AD203B41FA5}">
                      <a16:colId xmlns:a16="http://schemas.microsoft.com/office/drawing/2014/main" val="2767647298"/>
                    </a:ext>
                  </a:extLst>
                </a:gridCol>
              </a:tblGrid>
              <a:tr h="650915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Automotive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5G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Construction/Mining/Agriculture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Drones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Robotics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Security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35220"/>
                  </a:ext>
                </a:extLst>
              </a:tr>
              <a:tr h="1511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3654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DBD2807-870A-4FC6-BE7A-743C4A0405EB}"/>
              </a:ext>
            </a:extLst>
          </p:cNvPr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84" y="4662861"/>
            <a:ext cx="1463040" cy="1188720"/>
          </a:xfrm>
          <a:prstGeom prst="rect">
            <a:avLst/>
          </a:prstGeom>
        </p:spPr>
      </p:pic>
      <p:pic>
        <p:nvPicPr>
          <p:cNvPr id="1026" name="Picture 2" descr="Image result for 5G wireless">
            <a:extLst>
              <a:ext uri="{FF2B5EF4-FFF2-40B4-BE49-F238E27FC236}">
                <a16:creationId xmlns:a16="http://schemas.microsoft.com/office/drawing/2014/main" id="{687C537E-C72B-4494-9183-6786A6ABE838}"/>
              </a:ext>
            </a:extLst>
          </p:cNvPr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391" y="4703488"/>
            <a:ext cx="146304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utonomous construction vehicles">
            <a:extLst>
              <a:ext uri="{FF2B5EF4-FFF2-40B4-BE49-F238E27FC236}">
                <a16:creationId xmlns:a16="http://schemas.microsoft.com/office/drawing/2014/main" id="{2E8C0005-26C8-408A-8E1D-06151629B126}"/>
              </a:ext>
            </a:extLst>
          </p:cNvPr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798" y="4703488"/>
            <a:ext cx="146304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utonomous drones radar">
            <a:extLst>
              <a:ext uri="{FF2B5EF4-FFF2-40B4-BE49-F238E27FC236}">
                <a16:creationId xmlns:a16="http://schemas.microsoft.com/office/drawing/2014/main" id="{8D9D04EB-D101-4017-BCC1-9D839A664474}"/>
              </a:ext>
            </a:extLst>
          </p:cNvPr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205" y="4699597"/>
            <a:ext cx="146304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utonomous robot">
            <a:extLst>
              <a:ext uri="{FF2B5EF4-FFF2-40B4-BE49-F238E27FC236}">
                <a16:creationId xmlns:a16="http://schemas.microsoft.com/office/drawing/2014/main" id="{BA42FA40-05AF-41AE-A263-937217919D35}"/>
              </a:ext>
            </a:extLst>
          </p:cNvPr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612" y="4710723"/>
            <a:ext cx="146304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aDAR for home security">
            <a:extLst>
              <a:ext uri="{FF2B5EF4-FFF2-40B4-BE49-F238E27FC236}">
                <a16:creationId xmlns:a16="http://schemas.microsoft.com/office/drawing/2014/main" id="{6D6CD92C-F1E9-4859-A5BF-9A4C7F44AEA0}"/>
              </a:ext>
            </a:extLst>
          </p:cNvPr>
          <p:cNvPicPr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3020" y="4707499"/>
            <a:ext cx="146304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F63748B-EB91-4F14-8171-5C4B252F8EE8}"/>
              </a:ext>
            </a:extLst>
          </p:cNvPr>
          <p:cNvSpPr>
            <a:spLocks noChangeAspect="1"/>
          </p:cNvSpPr>
          <p:nvPr/>
        </p:nvSpPr>
        <p:spPr>
          <a:xfrm>
            <a:off x="4122661" y="3503153"/>
            <a:ext cx="213670" cy="215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11F586-F7A8-45F2-9108-57C7BE09DC3D}"/>
              </a:ext>
            </a:extLst>
          </p:cNvPr>
          <p:cNvSpPr>
            <a:spLocks noChangeAspect="1"/>
          </p:cNvSpPr>
          <p:nvPr/>
        </p:nvSpPr>
        <p:spPr>
          <a:xfrm>
            <a:off x="5933214" y="3523013"/>
            <a:ext cx="210312" cy="212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300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53E67D5-B42D-4975-908B-A2B4327B1BDC}"/>
              </a:ext>
            </a:extLst>
          </p:cNvPr>
          <p:cNvSpPr txBox="1">
            <a:spLocks/>
          </p:cNvSpPr>
          <p:nvPr/>
        </p:nvSpPr>
        <p:spPr>
          <a:xfrm>
            <a:off x="11506200" y="6601968"/>
            <a:ext cx="685800" cy="2560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8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15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23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316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9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47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553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631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32D78A-10B3-4DCD-84B7-9E85168884D1}" type="slidenum">
              <a:rPr lang="en-US" sz="1100" smtClean="0">
                <a:solidFill>
                  <a:srgbClr val="002060">
                    <a:alpha val="99000"/>
                  </a:srgbClr>
                </a:solidFill>
                <a:cs typeface="Arial" panose="020B0604020202020204" pitchFamily="34" charset="0"/>
              </a:rPr>
              <a:pPr algn="r"/>
              <a:t>6</a:t>
            </a:fld>
            <a:endParaRPr lang="en-US" sz="1100" dirty="0">
              <a:solidFill>
                <a:srgbClr val="002060">
                  <a:alpha val="99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9B7F4-14D0-4A29-BD8B-B6A0C112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319087"/>
            <a:ext cx="86677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4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639" y="2247748"/>
            <a:ext cx="3050588" cy="18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矩形 29"/>
          <p:cNvSpPr/>
          <p:nvPr/>
        </p:nvSpPr>
        <p:spPr>
          <a:xfrm>
            <a:off x="623521" y="4286110"/>
            <a:ext cx="5856409" cy="135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sz="1400" dirty="0">
                <a:latin typeface="Montserrat" panose="00000500000000000000" pitchFamily="50" charset="0"/>
                <a:ea typeface="楷体_GB2312" pitchFamily="49" charset="-122"/>
                <a:cs typeface="Times New Roman" pitchFamily="18" charset="0"/>
              </a:rPr>
              <a:t>Scan angle coverage limit ~ 90-120 degree due to the aperture efficiency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>
                <a:latin typeface="Montserrat" panose="00000500000000000000" pitchFamily="50" charset="0"/>
              </a:rPr>
              <a:t>Deformation of the beam when scanning to different angle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>
                <a:latin typeface="Montserrat" panose="00000500000000000000" pitchFamily="50" charset="0"/>
              </a:rPr>
              <a:t>Lower signal to noise ratio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>
                <a:latin typeface="Montserrat" panose="00000500000000000000" pitchFamily="50" charset="0"/>
              </a:rPr>
              <a:t>Low frequency agility</a:t>
            </a:r>
          </a:p>
        </p:txBody>
      </p:sp>
      <p:sp>
        <p:nvSpPr>
          <p:cNvPr id="33" name="矩形 32"/>
          <p:cNvSpPr/>
          <p:nvPr/>
        </p:nvSpPr>
        <p:spPr>
          <a:xfrm>
            <a:off x="7397264" y="4286110"/>
            <a:ext cx="4445973" cy="1095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1500" dirty="0">
                <a:solidFill>
                  <a:srgbClr val="00B050"/>
                </a:solidFill>
                <a:latin typeface="Montserrat" panose="00000500000000000000" pitchFamily="50" charset="0"/>
                <a:ea typeface="楷体_GB2312" pitchFamily="49" charset="-122"/>
                <a:cs typeface="Times New Roman" pitchFamily="18" charset="0"/>
              </a:rPr>
              <a:t>Spherical symmetric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1500" dirty="0">
                <a:solidFill>
                  <a:srgbClr val="00B050"/>
                </a:solidFill>
                <a:latin typeface="Montserrat" panose="00000500000000000000" pitchFamily="50" charset="0"/>
                <a:ea typeface="楷体_GB2312" pitchFamily="49" charset="-122"/>
                <a:cs typeface="Times New Roman" pitchFamily="18" charset="0"/>
              </a:rPr>
              <a:t>Aperture size from any direction is the same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1500" dirty="0">
                <a:solidFill>
                  <a:srgbClr val="00B050"/>
                </a:solidFill>
                <a:latin typeface="Montserrat" panose="00000500000000000000" pitchFamily="50" charset="0"/>
                <a:ea typeface="楷体_GB2312" pitchFamily="49" charset="-122"/>
                <a:cs typeface="Times New Roman" pitchFamily="18" charset="0"/>
              </a:rPr>
              <a:t>No scan angle limit for Luneburg lens phased array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4378" y="2289984"/>
            <a:ext cx="2003914" cy="172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901946" y="540863"/>
            <a:ext cx="10730277" cy="5715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Montserrat" panose="00000500000000000000" pitchFamily="50" charset="0"/>
              </a:rPr>
              <a:t>Luneburg Lens Based System - No Scan Angle Limit</a:t>
            </a:r>
            <a:endParaRPr lang="en-US" sz="4000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id="{56B43DEA-692B-491A-90FC-E14C8C85E3AC}"/>
              </a:ext>
            </a:extLst>
          </p:cNvPr>
          <p:cNvSpPr/>
          <p:nvPr/>
        </p:nvSpPr>
        <p:spPr>
          <a:xfrm>
            <a:off x="1696183" y="1569142"/>
            <a:ext cx="2857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Montserrat" panose="00000500000000000000" pitchFamily="50" charset="0"/>
                <a:cs typeface="Times New Roman" pitchFamily="18" charset="0"/>
              </a:rPr>
              <a:t>Planar Phased Array</a:t>
            </a:r>
            <a:endParaRPr lang="zh-CN" altLang="en-US" sz="2000" b="1" dirty="0">
              <a:latin typeface="Montserrat" panose="00000500000000000000" pitchFamily="50" charset="0"/>
              <a:cs typeface="Times New Roman" pitchFamily="18" charset="0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58571638-062D-42D2-BE3D-73144EF92953}"/>
              </a:ext>
            </a:extLst>
          </p:cNvPr>
          <p:cNvSpPr/>
          <p:nvPr/>
        </p:nvSpPr>
        <p:spPr>
          <a:xfrm>
            <a:off x="7637586" y="1569142"/>
            <a:ext cx="2857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54FFF"/>
                </a:solidFill>
                <a:latin typeface="Montserrat" panose="00000500000000000000" pitchFamily="50" charset="0"/>
                <a:cs typeface="Times New Roman" pitchFamily="18" charset="0"/>
              </a:rPr>
              <a:t>Luneburg Lens</a:t>
            </a:r>
            <a:endParaRPr lang="zh-CN" altLang="en-US" sz="2000" b="1" dirty="0">
              <a:solidFill>
                <a:srgbClr val="254FFF"/>
              </a:solidFill>
              <a:latin typeface="Montserrat" panose="00000500000000000000" pitchFamily="50" charset="0"/>
              <a:cs typeface="Times New Roman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B4A1CC0-DF55-4C04-83B8-49735C252B9C}"/>
              </a:ext>
            </a:extLst>
          </p:cNvPr>
          <p:cNvSpPr txBox="1">
            <a:spLocks/>
          </p:cNvSpPr>
          <p:nvPr/>
        </p:nvSpPr>
        <p:spPr>
          <a:xfrm>
            <a:off x="9906000" y="6446843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8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15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23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316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9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47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553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631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32D78A-10B3-4DCD-84B7-9E85168884D1}" type="slidenum">
              <a:rPr lang="en-US" sz="1200">
                <a:solidFill>
                  <a:srgbClr val="FFFFFF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sz="1200">
              <a:solidFill>
                <a:srgbClr val="FFFFFF">
                  <a:alpha val="99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46874EF-3FA0-46D8-B180-1B0E533F7FE2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B9021F-5A0F-6D40-8E08-FB665FB6FB38}" type="slidenum">
              <a:rPr lang="en-US" sz="1400" smtClean="0"/>
              <a:pPr algn="r"/>
              <a:t>7</a:t>
            </a:fld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8AE06-34F6-43CA-8ACE-7C2C29C2BE3E}"/>
              </a:ext>
            </a:extLst>
          </p:cNvPr>
          <p:cNvSpPr txBox="1"/>
          <p:nvPr/>
        </p:nvSpPr>
        <p:spPr>
          <a:xfrm>
            <a:off x="5702276" y="2778370"/>
            <a:ext cx="131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03890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53E67D5-B42D-4975-908B-A2B4327B1BDC}"/>
              </a:ext>
            </a:extLst>
          </p:cNvPr>
          <p:cNvSpPr txBox="1">
            <a:spLocks/>
          </p:cNvSpPr>
          <p:nvPr/>
        </p:nvSpPr>
        <p:spPr>
          <a:xfrm>
            <a:off x="11506200" y="6601968"/>
            <a:ext cx="685800" cy="2560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8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15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23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316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9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47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553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631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32D78A-10B3-4DCD-84B7-9E85168884D1}" type="slidenum">
              <a:rPr lang="en-US" sz="1100" smtClean="0">
                <a:solidFill>
                  <a:srgbClr val="002060">
                    <a:alpha val="99000"/>
                  </a:srgbClr>
                </a:solidFill>
                <a:cs typeface="Arial" panose="020B0604020202020204" pitchFamily="34" charset="0"/>
              </a:rPr>
              <a:pPr algn="r"/>
              <a:t>8</a:t>
            </a:fld>
            <a:endParaRPr lang="en-US" sz="1100" dirty="0">
              <a:solidFill>
                <a:srgbClr val="002060">
                  <a:alpha val="99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A221A-EB61-4F71-B406-49C62541F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80975"/>
            <a:ext cx="88868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3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53E67D5-B42D-4975-908B-A2B4327B1BDC}"/>
              </a:ext>
            </a:extLst>
          </p:cNvPr>
          <p:cNvSpPr txBox="1">
            <a:spLocks/>
          </p:cNvSpPr>
          <p:nvPr/>
        </p:nvSpPr>
        <p:spPr>
          <a:xfrm>
            <a:off x="11506200" y="6601968"/>
            <a:ext cx="685800" cy="2560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80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15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237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316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9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474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553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631" algn="l" defTabSz="105615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32D78A-10B3-4DCD-84B7-9E85168884D1}" type="slidenum">
              <a:rPr lang="en-US" sz="1100" smtClean="0">
                <a:solidFill>
                  <a:srgbClr val="002060">
                    <a:alpha val="99000"/>
                  </a:srgbClr>
                </a:solidFill>
                <a:cs typeface="Arial" panose="020B0604020202020204" pitchFamily="34" charset="0"/>
              </a:rPr>
              <a:pPr algn="r"/>
              <a:t>9</a:t>
            </a:fld>
            <a:endParaRPr lang="en-US" sz="1100" dirty="0">
              <a:solidFill>
                <a:srgbClr val="002060">
                  <a:alpha val="99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0E215-C952-441E-9D00-71339B161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190500"/>
            <a:ext cx="9048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5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F93F2B-F7BB-4670-90B7-1589FD9D60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610" y="2006487"/>
            <a:ext cx="5630779" cy="3166375"/>
          </a:xfrm>
          <a:prstGeom prst="rect">
            <a:avLst/>
          </a:prstGeom>
        </p:spPr>
      </p:pic>
      <p:pic>
        <p:nvPicPr>
          <p:cNvPr id="6" name="Shape 165" descr="C:\Users\forestlaw\Desktop\@@Lunewave\Lunewave_logo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520" y="4083921"/>
            <a:ext cx="6046960" cy="26680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82644" y="5849502"/>
            <a:ext cx="7426712" cy="4247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0C76BD"/>
                </a:solidFill>
                <a:latin typeface="Montserrat" charset="0"/>
                <a:ea typeface="Montserrat" charset="0"/>
                <a:cs typeface="Montserrat" charset="0"/>
              </a:rPr>
              <a:t>Redefining Automotive Sensing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1817" y="660199"/>
            <a:ext cx="5229497" cy="20159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4400" dirty="0">
                <a:solidFill>
                  <a:srgbClr val="818285"/>
                </a:solidFill>
                <a:latin typeface="Montserrat" charset="0"/>
                <a:ea typeface="Montserrat" charset="0"/>
                <a:cs typeface="Montserrat" charset="0"/>
              </a:rPr>
              <a:t>Thank you.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C76BD"/>
                </a:solidFill>
                <a:latin typeface="Montserrat" charset="0"/>
                <a:ea typeface="Montserrat" charset="0"/>
                <a:cs typeface="Montserrat" charset="0"/>
              </a:rPr>
              <a:t>John Xin</a:t>
            </a:r>
          </a:p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818285"/>
                </a:solidFill>
                <a:latin typeface="Montserrat" charset="0"/>
                <a:ea typeface="Montserrat" charset="0"/>
                <a:cs typeface="Montserrat" charset="0"/>
              </a:rPr>
              <a:t>Email: JOHN@LUNEWAVE.COM</a:t>
            </a:r>
          </a:p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818285"/>
                </a:solidFill>
                <a:latin typeface="Montserrat" charset="0"/>
                <a:ea typeface="Montserrat" charset="0"/>
                <a:cs typeface="Montserrat" charset="0"/>
              </a:rPr>
              <a:t>Phone: (617) 991-8492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058CE6C-2F4F-4CC0-9264-1CE3621DCF5A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B9021F-5A0F-6D40-8E08-FB665FB6FB38}" type="slidenum">
              <a:rPr lang="en-US" sz="1400" smtClean="0"/>
              <a:pPr algn="r"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211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8F0B591AD1344871916065935B246" ma:contentTypeVersion="6" ma:contentTypeDescription="Create a new document." ma:contentTypeScope="" ma:versionID="642cca89446707f24756d7826b5582aa">
  <xsd:schema xmlns:xsd="http://www.w3.org/2001/XMLSchema" xmlns:xs="http://www.w3.org/2001/XMLSchema" xmlns:p="http://schemas.microsoft.com/office/2006/metadata/properties" xmlns:ns2="328820de-b204-448e-9dc1-1092e5197610" xmlns:ns3="8c964832-06b7-44f1-bc6e-513540d504f0" targetNamespace="http://schemas.microsoft.com/office/2006/metadata/properties" ma:root="true" ma:fieldsID="06933db034ccb6bd0b59ca962574c0a6" ns2:_="" ns3:_="">
    <xsd:import namespace="328820de-b204-448e-9dc1-1092e5197610"/>
    <xsd:import namespace="8c964832-06b7-44f1-bc6e-513540d504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820de-b204-448e-9dc1-1092e5197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64832-06b7-44f1-bc6e-513540d504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2B14B3-0EB5-4DE1-A8C7-5BFA80B95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8820de-b204-448e-9dc1-1092e5197610"/>
    <ds:schemaRef ds:uri="8c964832-06b7-44f1-bc6e-513540d504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58F6E0-6235-4A94-B3EE-02D309FEDB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B65B55-D9B2-4F6F-8CBE-976FA2D25F4F}">
  <ds:schemaRefs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328820de-b204-448e-9dc1-1092e5197610"/>
    <ds:schemaRef ds:uri="http://schemas.openxmlformats.org/package/2006/metadata/core-properties"/>
    <ds:schemaRef ds:uri="8c964832-06b7-44f1-bc6e-513540d504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14425</TotalTime>
  <Words>338</Words>
  <Application>Microsoft Office PowerPoint</Application>
  <PresentationFormat>Widescreen</PresentationFormat>
  <Paragraphs>98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Luneburg Lens Based System - No Scan Angle Limit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dublin9design@gmail.com</dc:creator>
  <cp:lastModifiedBy>John Xin</cp:lastModifiedBy>
  <cp:revision>1025</cp:revision>
  <cp:lastPrinted>2018-01-17T17:47:54Z</cp:lastPrinted>
  <dcterms:created xsi:type="dcterms:W3CDTF">2017-02-06T12:53:32Z</dcterms:created>
  <dcterms:modified xsi:type="dcterms:W3CDTF">2021-11-18T15:53:10Z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0x01010000F8F0B591AD1344871916065935B246</vt:lpwstr>
  </property>
</Properties>
</file>