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700" r:id="rId3"/>
    <p:sldMasterId id="2147483728" r:id="rId4"/>
    <p:sldMasterId id="2147483663" r:id="rId5"/>
  </p:sldMasterIdLst>
  <p:notesMasterIdLst>
    <p:notesMasterId r:id="rId21"/>
  </p:notesMasterIdLst>
  <p:sldIdLst>
    <p:sldId id="378" r:id="rId6"/>
    <p:sldId id="296" r:id="rId7"/>
    <p:sldId id="379" r:id="rId8"/>
    <p:sldId id="354" r:id="rId9"/>
    <p:sldId id="329" r:id="rId10"/>
    <p:sldId id="380" r:id="rId11"/>
    <p:sldId id="383" r:id="rId12"/>
    <p:sldId id="384" r:id="rId13"/>
    <p:sldId id="385" r:id="rId14"/>
    <p:sldId id="386" r:id="rId15"/>
    <p:sldId id="387" r:id="rId16"/>
    <p:sldId id="388" r:id="rId17"/>
    <p:sldId id="381" r:id="rId18"/>
    <p:sldId id="382" r:id="rId19"/>
    <p:sldId id="35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042"/>
    <a:srgbClr val="009999"/>
    <a:srgbClr val="0052AC"/>
    <a:srgbClr val="8E0000"/>
    <a:srgbClr val="FF6600"/>
    <a:srgbClr val="006EA4"/>
    <a:srgbClr val="0066CC"/>
    <a:srgbClr val="1C99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81" autoAdjust="0"/>
    <p:restoredTop sz="94660"/>
  </p:normalViewPr>
  <p:slideViewPr>
    <p:cSldViewPr>
      <p:cViewPr varScale="1">
        <p:scale>
          <a:sx n="131" d="100"/>
          <a:sy n="131" d="100"/>
        </p:scale>
        <p:origin x="92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3B90A-F180-4820-9C16-0F7808C1CE1E}" type="datetimeFigureOut">
              <a:rPr lang="en-US" smtClean="0"/>
              <a:t>4/12/2017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92D53-F028-4108-8A01-E91E80C6405E}" type="slidenum">
              <a:rPr lang="en-US" smtClean="0"/>
              <a:t>‹#›</a:t>
            </a:fld>
            <a:endParaRPr lang="en-US"/>
          </a:p>
        </p:txBody>
      </p:sp>
    </p:spTree>
    <p:extLst>
      <p:ext uri="{BB962C8B-B14F-4D97-AF65-F5344CB8AC3E}">
        <p14:creationId xmlns:p14="http://schemas.microsoft.com/office/powerpoint/2010/main" val="153029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511C0E-55FC-4CB0-A134-A25E9BA5CDB7}" type="datetimeFigureOut">
              <a:rPr lang="en-US" smtClean="0"/>
              <a:pPr/>
              <a:t>4/12/2017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FE25F3-F73A-4275-8D96-4A6AC98A1B3C}"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646C170-1B80-43C4-ADAA-E08C48DB1ED1}" type="datetimeFigureOut">
              <a:rPr lang="en-US" smtClean="0"/>
              <a:pPr/>
              <a:t>4/12/2017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C0BE99A-F499-4E5E-8EFE-FA758B3E767B}"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646C170-1B80-43C4-ADAA-E08C48DB1ED1}" type="datetimeFigureOut">
              <a:rPr lang="en-US" smtClean="0"/>
              <a:pPr/>
              <a:t>4/12/2017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C0BE99A-F499-4E5E-8EFE-FA758B3E767B}"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46C170-1B80-43C4-ADAA-E08C48DB1ED1}" type="datetimeFigureOut">
              <a:rPr lang="en-US" smtClean="0"/>
              <a:pPr/>
              <a:t>4/12/2017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C0BE99A-F499-4E5E-8EFE-FA758B3E767B}"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46C170-1B80-43C4-ADAA-E08C48DB1ED1}" type="datetimeFigureOut">
              <a:rPr lang="en-US" smtClean="0"/>
              <a:pPr/>
              <a:t>4/12/2017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C0BE99A-F499-4E5E-8EFE-FA758B3E767B}"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46C170-1B80-43C4-ADAA-E08C48DB1ED1}" type="datetimeFigureOut">
              <a:rPr lang="en-US" smtClean="0"/>
              <a:pPr/>
              <a:t>4/12/2017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C0BE99A-F499-4E5E-8EFE-FA758B3E767B}"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46C170-1B80-43C4-ADAA-E08C48DB1ED1}" type="datetimeFigureOut">
              <a:rPr lang="en-US" smtClean="0"/>
              <a:pPr/>
              <a:t>4/12/2017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C0BE99A-F499-4E5E-8EFE-FA758B3E767B}"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511C0E-55FC-4CB0-A134-A25E9BA5CDB7}" type="datetimeFigureOut">
              <a:rPr lang="en-US" smtClean="0"/>
              <a:pPr/>
              <a:t>4/12/2017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FE25F3-F73A-4275-8D96-4A6AC98A1B3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9144000" cy="838199"/>
          </a:xfrm>
          <a:prstGeom prst="rect">
            <a:avLst/>
          </a:prstGeom>
        </p:spPr>
        <p:txBody>
          <a:bodyPr/>
          <a:lstStyle>
            <a:lvl1pPr algn="ctr">
              <a:defRPr sz="3600">
                <a:solidFill>
                  <a:schemeClr val="tx1">
                    <a:lumMod val="65000"/>
                    <a:lumOff val="35000"/>
                  </a:schemeClr>
                </a:solidFill>
              </a:defRPr>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4800600" cy="4525963"/>
          </a:xfrm>
          <a:prstGeom prst="rect">
            <a:avLst/>
          </a:prstGeo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txBox="1">
            <a:spLocks/>
          </p:cNvSpPr>
          <p:nvPr userDrawn="1"/>
        </p:nvSpPr>
        <p:spPr>
          <a:xfrm>
            <a:off x="0" y="609601"/>
            <a:ext cx="9144000" cy="838199"/>
          </a:xfrm>
          <a:prstGeom prst="rect">
            <a:avLst/>
          </a:prstGeom>
        </p:spPr>
        <p:txBody>
          <a:bodyPr/>
          <a:lstStyle>
            <a:lvl1pPr algn="ctr">
              <a:defRPr sz="3600">
                <a:solidFill>
                  <a:schemeClr val="tx1">
                    <a:lumMod val="50000"/>
                    <a:lumOff val="50000"/>
                  </a:schemeClr>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533400" y="3352800"/>
            <a:ext cx="8229600" cy="1905000"/>
          </a:xfrm>
        </p:spPr>
        <p:txBody>
          <a:body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8190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025555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5507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61273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7239000" cy="100703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9032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7239000" cy="1007033"/>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428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7239000" cy="100703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7628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892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38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048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7239000" cy="100703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0"/>
            <a:ext cx="82296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511C0E-55FC-4CB0-A134-A25E9BA5CDB7}" type="datetimeFigureOut">
              <a:rPr lang="en-US" smtClean="0"/>
              <a:pPr/>
              <a:t>4/12/2017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FE25F3-F73A-4275-8D96-4A6AC98A1B3C}" type="slidenum">
              <a:rPr lang="en-US" smtClean="0"/>
              <a:pPr/>
              <a:t>‹#›</a:t>
            </a:fld>
            <a:endParaRPr lang="en-US"/>
          </a:p>
        </p:txBody>
      </p:sp>
    </p:spTree>
    <p:extLst>
      <p:ext uri="{BB962C8B-B14F-4D97-AF65-F5344CB8AC3E}">
        <p14:creationId xmlns:p14="http://schemas.microsoft.com/office/powerpoint/2010/main" val="735422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511C0E-55FC-4CB0-A134-A25E9BA5CDB7}" type="datetimeFigureOut">
              <a:rPr lang="en-US" smtClean="0"/>
              <a:pPr/>
              <a:t>4/12/2017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FE25F3-F73A-4275-8D96-4A6AC98A1B3C}" type="slidenum">
              <a:rPr lang="en-US" smtClean="0"/>
              <a:pPr/>
              <a:t>‹#›</a:t>
            </a:fld>
            <a:endParaRPr lang="en-US"/>
          </a:p>
        </p:txBody>
      </p:sp>
    </p:spTree>
    <p:extLst>
      <p:ext uri="{BB962C8B-B14F-4D97-AF65-F5344CB8AC3E}">
        <p14:creationId xmlns:p14="http://schemas.microsoft.com/office/powerpoint/2010/main" val="2317822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9144000" cy="838199"/>
          </a:xfrm>
          <a:prstGeom prst="rect">
            <a:avLst/>
          </a:prstGeom>
        </p:spPr>
        <p:txBody>
          <a:bodyPr/>
          <a:lstStyle>
            <a:lvl1pPr algn="ctr">
              <a:defRPr sz="3600">
                <a:solidFill>
                  <a:schemeClr val="tx1">
                    <a:lumMod val="65000"/>
                    <a:lumOff val="3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544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4800600" cy="4525963"/>
          </a:xfrm>
          <a:prstGeom prst="rect">
            <a:avLst/>
          </a:prstGeo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txBox="1">
            <a:spLocks/>
          </p:cNvSpPr>
          <p:nvPr userDrawn="1"/>
        </p:nvSpPr>
        <p:spPr>
          <a:xfrm>
            <a:off x="0" y="609601"/>
            <a:ext cx="9144000" cy="838199"/>
          </a:xfrm>
          <a:prstGeom prst="rect">
            <a:avLst/>
          </a:prstGeom>
        </p:spPr>
        <p:txBody>
          <a:bodyPr/>
          <a:lstStyle>
            <a:lvl1pPr algn="ctr">
              <a:defRPr sz="3600">
                <a:solidFill>
                  <a:schemeClr val="tx1">
                    <a:lumMod val="50000"/>
                    <a:lumOff val="50000"/>
                  </a:schemeClr>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2368324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21450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7239000" cy="1007033"/>
          </a:xfrm>
          <a:prstGeom prst="rect">
            <a:avLst/>
          </a:prstGeo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533400" y="3352800"/>
            <a:ext cx="8229600" cy="1905000"/>
          </a:xfrm>
          <a:prstGeom prst="rect">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454949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9992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74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26349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50276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99624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80439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3258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869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057853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7362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60539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9460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3450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865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659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81290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089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511C0E-55FC-4CB0-A134-A25E9BA5CDB7}" type="datetimeFigureOut">
              <a:rPr lang="en-US" smtClean="0"/>
              <a:pPr/>
              <a:t>4/12/2017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FE25F3-F73A-4275-8D96-4A6AC98A1B3C}" type="slidenum">
              <a:rPr lang="en-US" smtClean="0"/>
              <a:pPr/>
              <a:t>‹#›</a:t>
            </a:fld>
            <a:endParaRPr lang="en-US"/>
          </a:p>
        </p:txBody>
      </p:sp>
    </p:spTree>
    <p:extLst>
      <p:ext uri="{BB962C8B-B14F-4D97-AF65-F5344CB8AC3E}">
        <p14:creationId xmlns:p14="http://schemas.microsoft.com/office/powerpoint/2010/main" val="75306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511C0E-55FC-4CB0-A134-A25E9BA5CDB7}" type="datetimeFigureOut">
              <a:rPr lang="en-US" smtClean="0"/>
              <a:pPr/>
              <a:t>4/12/2017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FE25F3-F73A-4275-8D96-4A6AC98A1B3C}" type="slidenum">
              <a:rPr lang="en-US" smtClean="0"/>
              <a:pPr/>
              <a:t>‹#›</a:t>
            </a:fld>
            <a:endParaRPr lang="en-US"/>
          </a:p>
        </p:txBody>
      </p:sp>
    </p:spTree>
    <p:extLst>
      <p:ext uri="{BB962C8B-B14F-4D97-AF65-F5344CB8AC3E}">
        <p14:creationId xmlns:p14="http://schemas.microsoft.com/office/powerpoint/2010/main" val="4260485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9144000" cy="838199"/>
          </a:xfrm>
          <a:prstGeom prst="rect">
            <a:avLst/>
          </a:prstGeom>
        </p:spPr>
        <p:txBody>
          <a:bodyPr/>
          <a:lstStyle>
            <a:lvl1pPr algn="ctr">
              <a:defRPr sz="3600">
                <a:solidFill>
                  <a:schemeClr val="tx1">
                    <a:lumMod val="65000"/>
                    <a:lumOff val="3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89357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4800600" cy="4525963"/>
          </a:xfrm>
          <a:prstGeom prst="rect">
            <a:avLst/>
          </a:prstGeo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txBox="1">
            <a:spLocks/>
          </p:cNvSpPr>
          <p:nvPr userDrawn="1"/>
        </p:nvSpPr>
        <p:spPr>
          <a:xfrm>
            <a:off x="0" y="609601"/>
            <a:ext cx="9144000" cy="838199"/>
          </a:xfrm>
          <a:prstGeom prst="rect">
            <a:avLst/>
          </a:prstGeom>
        </p:spPr>
        <p:txBody>
          <a:bodyPr/>
          <a:lstStyle>
            <a:lvl1pPr algn="ctr">
              <a:defRPr sz="3600">
                <a:solidFill>
                  <a:schemeClr val="tx1">
                    <a:lumMod val="50000"/>
                    <a:lumOff val="50000"/>
                  </a:schemeClr>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1240974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78613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533400" y="3352800"/>
            <a:ext cx="8229600" cy="1905000"/>
          </a:xfrm>
        </p:spPr>
        <p:txBody>
          <a:bodyPr/>
          <a:lstStyle/>
          <a:p>
            <a:pPr lvl="0"/>
            <a:r>
              <a:rPr lang="en-US" dirty="0" smtClean="0"/>
              <a:t>Click to edit Master text styles</a:t>
            </a:r>
          </a:p>
        </p:txBody>
      </p:sp>
    </p:spTree>
    <p:extLst>
      <p:ext uri="{BB962C8B-B14F-4D97-AF65-F5344CB8AC3E}">
        <p14:creationId xmlns:p14="http://schemas.microsoft.com/office/powerpoint/2010/main" val="3006784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8241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758246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59632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7330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02438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186318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611533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014604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78995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189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7146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5655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334810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810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043823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05754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84166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23857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0080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15751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54483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511C0E-55FC-4CB0-A134-A25E9BA5CDB7}" type="datetimeFigureOut">
              <a:rPr lang="en-US" smtClean="0"/>
              <a:pPr/>
              <a:t>4/12/2017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FE25F3-F73A-4275-8D96-4A6AC98A1B3C}" type="slidenum">
              <a:rPr lang="en-US" smtClean="0"/>
              <a:pPr/>
              <a:t>‹#›</a:t>
            </a:fld>
            <a:endParaRPr lang="en-US"/>
          </a:p>
        </p:txBody>
      </p:sp>
    </p:spTree>
    <p:extLst>
      <p:ext uri="{BB962C8B-B14F-4D97-AF65-F5344CB8AC3E}">
        <p14:creationId xmlns:p14="http://schemas.microsoft.com/office/powerpoint/2010/main" val="7497508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511C0E-55FC-4CB0-A134-A25E9BA5CDB7}" type="datetimeFigureOut">
              <a:rPr lang="en-US" smtClean="0"/>
              <a:pPr/>
              <a:t>4/12/2017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FE25F3-F73A-4275-8D96-4A6AC98A1B3C}" type="slidenum">
              <a:rPr lang="en-US" smtClean="0"/>
              <a:pPr/>
              <a:t>‹#›</a:t>
            </a:fld>
            <a:endParaRPr lang="en-US"/>
          </a:p>
        </p:txBody>
      </p:sp>
    </p:spTree>
    <p:extLst>
      <p:ext uri="{BB962C8B-B14F-4D97-AF65-F5344CB8AC3E}">
        <p14:creationId xmlns:p14="http://schemas.microsoft.com/office/powerpoint/2010/main" val="7446414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9144000" cy="838199"/>
          </a:xfrm>
          <a:prstGeom prst="rect">
            <a:avLst/>
          </a:prstGeom>
        </p:spPr>
        <p:txBody>
          <a:bodyPr/>
          <a:lstStyle>
            <a:lvl1pPr algn="ctr">
              <a:defRPr sz="3600">
                <a:solidFill>
                  <a:schemeClr val="tx1">
                    <a:lumMod val="65000"/>
                    <a:lumOff val="3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7812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4800600" cy="4525963"/>
          </a:xfrm>
          <a:prstGeom prst="rect">
            <a:avLst/>
          </a:prstGeo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txBox="1">
            <a:spLocks/>
          </p:cNvSpPr>
          <p:nvPr userDrawn="1"/>
        </p:nvSpPr>
        <p:spPr>
          <a:xfrm>
            <a:off x="0" y="609601"/>
            <a:ext cx="9144000" cy="838199"/>
          </a:xfrm>
          <a:prstGeom prst="rect">
            <a:avLst/>
          </a:prstGeom>
        </p:spPr>
        <p:txBody>
          <a:bodyPr/>
          <a:lstStyle>
            <a:lvl1pPr algn="ctr">
              <a:defRPr sz="3600">
                <a:solidFill>
                  <a:schemeClr val="tx1">
                    <a:lumMod val="50000"/>
                    <a:lumOff val="50000"/>
                  </a:schemeClr>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11947978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03777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533400" y="3352800"/>
            <a:ext cx="8229600" cy="1905000"/>
          </a:xfrm>
        </p:spPr>
        <p:txBody>
          <a:bodyPr/>
          <a:lstStyle/>
          <a:p>
            <a:pPr lvl="0"/>
            <a:r>
              <a:rPr lang="en-US" dirty="0" smtClean="0"/>
              <a:t>Click to edit Master text styles</a:t>
            </a:r>
          </a:p>
        </p:txBody>
      </p:sp>
    </p:spTree>
    <p:extLst>
      <p:ext uri="{BB962C8B-B14F-4D97-AF65-F5344CB8AC3E}">
        <p14:creationId xmlns:p14="http://schemas.microsoft.com/office/powerpoint/2010/main" val="26315090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286404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121557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292766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6502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99242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2953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4582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338067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1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49831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1278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1372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8713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46C170-1B80-43C4-ADAA-E08C48DB1ED1}" type="datetimeFigureOut">
              <a:rPr lang="en-US" smtClean="0"/>
              <a:pPr/>
              <a:t>4/12/2017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C0BE99A-F499-4E5E-8EFE-FA758B3E767B}"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46C170-1B80-43C4-ADAA-E08C48DB1ED1}" type="datetimeFigureOut">
              <a:rPr lang="en-US" smtClean="0"/>
              <a:pPr/>
              <a:t>4/12/2017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C0BE99A-F499-4E5E-8EFE-FA758B3E76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image" Target="../media/image2.png"/><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4.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image" Target="../media/image2.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image" Target="../media/image6.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image" Target="../media/image2.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theme" Target="../theme/theme4.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5.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9">
            <a:extLst>
              <a:ext uri="{28A0092B-C50C-407E-A947-70E740481C1C}">
                <a14:useLocalDpi xmlns:a14="http://schemas.microsoft.com/office/drawing/2010/main" val="0"/>
              </a:ext>
            </a:extLst>
          </a:blip>
          <a:srcRect r="91241" b="-2796"/>
          <a:stretch/>
        </p:blipFill>
        <p:spPr>
          <a:xfrm>
            <a:off x="6184510" y="6442463"/>
            <a:ext cx="373960" cy="378339"/>
          </a:xfrm>
          <a:prstGeom prst="rect">
            <a:avLst/>
          </a:prstGeom>
        </p:spPr>
      </p:pic>
      <p:sp>
        <p:nvSpPr>
          <p:cNvPr id="2" name="Title Placeholder 1"/>
          <p:cNvSpPr>
            <a:spLocks noGrp="1"/>
          </p:cNvSpPr>
          <p:nvPr>
            <p:ph type="title"/>
          </p:nvPr>
        </p:nvSpPr>
        <p:spPr>
          <a:xfrm>
            <a:off x="0" y="609600"/>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86000"/>
            <a:ext cx="82296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Box 13"/>
          <p:cNvSpPr txBox="1"/>
          <p:nvPr userDrawn="1"/>
        </p:nvSpPr>
        <p:spPr>
          <a:xfrm>
            <a:off x="914400" y="6462356"/>
            <a:ext cx="1600200" cy="338554"/>
          </a:xfrm>
          <a:prstGeom prst="rect">
            <a:avLst/>
          </a:prstGeom>
          <a:noFill/>
        </p:spPr>
        <p:txBody>
          <a:bodyPr wrap="square" rtlCol="0">
            <a:spAutoFit/>
          </a:bodyPr>
          <a:lstStyle/>
          <a:p>
            <a:r>
              <a:rPr lang="en-US" sz="800" dirty="0" smtClean="0">
                <a:solidFill>
                  <a:schemeClr val="tx1"/>
                </a:solidFill>
              </a:rPr>
              <a:t>MIT</a:t>
            </a:r>
            <a:r>
              <a:rPr lang="en-US" sz="800" baseline="0" dirty="0" smtClean="0">
                <a:solidFill>
                  <a:schemeClr val="tx1"/>
                </a:solidFill>
              </a:rPr>
              <a:t> INTERNATIONAL SCIENCE </a:t>
            </a:r>
            <a:br>
              <a:rPr lang="en-US" sz="800" baseline="0" dirty="0" smtClean="0">
                <a:solidFill>
                  <a:schemeClr val="tx1"/>
                </a:solidFill>
              </a:rPr>
            </a:br>
            <a:r>
              <a:rPr lang="en-US" sz="800" baseline="0" dirty="0" smtClean="0">
                <a:solidFill>
                  <a:schemeClr val="tx1"/>
                </a:solidFill>
              </a:rPr>
              <a:t>AND TECHNOLOGY INITIATIVES</a:t>
            </a:r>
            <a:endParaRPr lang="en-US" sz="800" dirty="0">
              <a:solidFill>
                <a:schemeClr val="tx1"/>
              </a:solidFill>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733800" y="6511291"/>
            <a:ext cx="1019096" cy="311390"/>
          </a:xfrm>
          <a:prstGeom prst="rect">
            <a:avLst/>
          </a:prstGeom>
        </p:spPr>
      </p:pic>
      <p:pic>
        <p:nvPicPr>
          <p:cNvPr id="8" name="Picture 7"/>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28600" y="6514844"/>
            <a:ext cx="637199" cy="242291"/>
          </a:xfrm>
          <a:prstGeom prst="rect">
            <a:avLst/>
          </a:prstGeom>
        </p:spPr>
      </p:pic>
      <p:pic>
        <p:nvPicPr>
          <p:cNvPr id="9" name="Picture 8"/>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141061" y="6400800"/>
            <a:ext cx="802835" cy="4001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6" r:id="rId14"/>
    <p:sldLayoutId id="2147483677" r:id="rId15"/>
    <p:sldLayoutId id="2147483678" r:id="rId16"/>
    <p:sldLayoutId id="2147483698" r:id="rId17"/>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228600" y="-152400"/>
            <a:ext cx="10287000" cy="7807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 name="Rectangle 3"/>
          <p:cNvSpPr/>
          <p:nvPr userDrawn="1"/>
        </p:nvSpPr>
        <p:spPr>
          <a:xfrm>
            <a:off x="0" y="609600"/>
            <a:ext cx="9144000" cy="1089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5">
            <a:extLst>
              <a:ext uri="{28A0092B-C50C-407E-A947-70E740481C1C}">
                <a14:useLocalDpi xmlns:a14="http://schemas.microsoft.com/office/drawing/2010/main" val="0"/>
              </a:ext>
            </a:extLst>
          </a:blip>
          <a:srcRect r="91241" b="-2796"/>
          <a:stretch/>
        </p:blipFill>
        <p:spPr>
          <a:xfrm>
            <a:off x="6184510" y="6442463"/>
            <a:ext cx="373960" cy="378339"/>
          </a:xfrm>
          <a:prstGeom prst="rect">
            <a:avLst/>
          </a:prstGeom>
        </p:spPr>
      </p:pic>
      <p:sp>
        <p:nvSpPr>
          <p:cNvPr id="15" name="TextBox 14"/>
          <p:cNvSpPr txBox="1"/>
          <p:nvPr userDrawn="1"/>
        </p:nvSpPr>
        <p:spPr>
          <a:xfrm>
            <a:off x="914400" y="6462356"/>
            <a:ext cx="1600200" cy="338554"/>
          </a:xfrm>
          <a:prstGeom prst="rect">
            <a:avLst/>
          </a:prstGeom>
          <a:noFill/>
        </p:spPr>
        <p:txBody>
          <a:bodyPr wrap="square" rtlCol="0">
            <a:spAutoFit/>
          </a:bodyPr>
          <a:lstStyle/>
          <a:p>
            <a:r>
              <a:rPr lang="en-US" sz="800" dirty="0" smtClean="0">
                <a:solidFill>
                  <a:schemeClr val="tx1"/>
                </a:solidFill>
              </a:rPr>
              <a:t>MIT</a:t>
            </a:r>
            <a:r>
              <a:rPr lang="en-US" sz="800" baseline="0" dirty="0" smtClean="0">
                <a:solidFill>
                  <a:schemeClr val="tx1"/>
                </a:solidFill>
              </a:rPr>
              <a:t> INTERNATIONAL SCIENCE </a:t>
            </a:r>
            <a:br>
              <a:rPr lang="en-US" sz="800" baseline="0" dirty="0" smtClean="0">
                <a:solidFill>
                  <a:schemeClr val="tx1"/>
                </a:solidFill>
              </a:rPr>
            </a:br>
            <a:r>
              <a:rPr lang="en-US" sz="800" baseline="0" dirty="0" smtClean="0">
                <a:solidFill>
                  <a:schemeClr val="tx1"/>
                </a:solidFill>
              </a:rPr>
              <a:t>AND TECHNOLOGY INITIATIVES</a:t>
            </a:r>
            <a:endParaRPr lang="en-US" sz="800" dirty="0">
              <a:solidFill>
                <a:schemeClr val="tx1"/>
              </a:solidFill>
            </a:endParaRPr>
          </a:p>
        </p:txBody>
      </p:sp>
      <p:pic>
        <p:nvPicPr>
          <p:cNvPr id="16" name="Picture 15"/>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733800" y="6511291"/>
            <a:ext cx="1019096" cy="311390"/>
          </a:xfrm>
          <a:prstGeom prst="rect">
            <a:avLst/>
          </a:prstGeom>
        </p:spPr>
      </p:pic>
      <p:pic>
        <p:nvPicPr>
          <p:cNvPr id="17" name="Picture 16"/>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28600" y="6514844"/>
            <a:ext cx="637199" cy="242291"/>
          </a:xfrm>
          <a:prstGeom prst="rect">
            <a:avLst/>
          </a:prstGeom>
        </p:spPr>
      </p:pic>
      <p:pic>
        <p:nvPicPr>
          <p:cNvPr id="18" name="Picture 17"/>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141061" y="6400800"/>
            <a:ext cx="802835" cy="400110"/>
          </a:xfrm>
          <a:prstGeom prst="rect">
            <a:avLst/>
          </a:prstGeom>
        </p:spPr>
      </p:pic>
      <p:pic>
        <p:nvPicPr>
          <p:cNvPr id="5" name="Picture 4"/>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38200" y="710920"/>
            <a:ext cx="813080" cy="813080"/>
          </a:xfrm>
          <a:prstGeom prst="rect">
            <a:avLst/>
          </a:prstGeom>
        </p:spPr>
      </p:pic>
      <p:sp>
        <p:nvSpPr>
          <p:cNvPr id="21" name="Title 1"/>
          <p:cNvSpPr txBox="1">
            <a:spLocks/>
          </p:cNvSpPr>
          <p:nvPr userDrawn="1"/>
        </p:nvSpPr>
        <p:spPr>
          <a:xfrm>
            <a:off x="2209800" y="739454"/>
            <a:ext cx="6578112" cy="8517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bg1"/>
                </a:solidFill>
                <a:latin typeface="Calibri Light" panose="020F0302020204030204" pitchFamily="34" charset="0"/>
                <a:ea typeface="+mj-ea"/>
                <a:cs typeface="+mj-cs"/>
              </a:defRPr>
            </a:lvl1pPr>
          </a:lstStyle>
          <a:p>
            <a:r>
              <a:rPr lang="en-US" dirty="0" smtClean="0"/>
              <a:t>NOTES FROM THE FIELD</a:t>
            </a:r>
            <a:endParaRPr lang="en-US" dirty="0"/>
          </a:p>
        </p:txBody>
      </p:sp>
      <p:sp>
        <p:nvSpPr>
          <p:cNvPr id="22" name="Title 1"/>
          <p:cNvSpPr txBox="1">
            <a:spLocks/>
          </p:cNvSpPr>
          <p:nvPr userDrawn="1"/>
        </p:nvSpPr>
        <p:spPr>
          <a:xfrm>
            <a:off x="304800" y="76200"/>
            <a:ext cx="7239000" cy="533400"/>
          </a:xfrm>
          <a:prstGeom prst="rect">
            <a:avLst/>
          </a:prstGeom>
        </p:spPr>
        <p:txBody>
          <a:bodyPr/>
          <a:lstStyle>
            <a:lvl1pPr algn="l" defTabSz="914400" rtl="0" eaLnBrk="1" latinLnBrk="0" hangingPunct="1">
              <a:spcBef>
                <a:spcPct val="0"/>
              </a:spcBef>
              <a:buNone/>
              <a:defRPr sz="2400" kern="1200" baseline="0">
                <a:solidFill>
                  <a:schemeClr val="bg1"/>
                </a:solidFill>
                <a:latin typeface="Calibri Light" panose="020F0302020204030204" pitchFamily="34" charset="0"/>
                <a:ea typeface="+mj-ea"/>
                <a:cs typeface="+mj-cs"/>
              </a:defRPr>
            </a:lvl1pPr>
          </a:lstStyle>
          <a:p>
            <a:r>
              <a:rPr lang="en-US" dirty="0" smtClean="0"/>
              <a:t>MISTI student</a:t>
            </a:r>
            <a:r>
              <a:rPr lang="en-US" baseline="0" dirty="0" smtClean="0"/>
              <a:t> programs</a:t>
            </a:r>
            <a:endParaRPr lang="en-US" dirty="0"/>
          </a:p>
        </p:txBody>
      </p:sp>
    </p:spTree>
    <p:extLst>
      <p:ext uri="{BB962C8B-B14F-4D97-AF65-F5344CB8AC3E}">
        <p14:creationId xmlns:p14="http://schemas.microsoft.com/office/powerpoint/2010/main" val="340156826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chemeClr val="bg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609600"/>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86000"/>
            <a:ext cx="82296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914400" y="63853"/>
            <a:ext cx="1600200" cy="338554"/>
          </a:xfrm>
          <a:prstGeom prst="rect">
            <a:avLst/>
          </a:prstGeom>
          <a:noFill/>
        </p:spPr>
        <p:txBody>
          <a:bodyPr wrap="square" rtlCol="0">
            <a:spAutoFit/>
          </a:bodyPr>
          <a:lstStyle/>
          <a:p>
            <a:r>
              <a:rPr lang="en-US" sz="800" dirty="0" smtClean="0">
                <a:solidFill>
                  <a:schemeClr val="tx1"/>
                </a:solidFill>
              </a:rPr>
              <a:t>MIT</a:t>
            </a:r>
            <a:r>
              <a:rPr lang="en-US" sz="800" baseline="0" dirty="0" smtClean="0">
                <a:solidFill>
                  <a:schemeClr val="tx1"/>
                </a:solidFill>
              </a:rPr>
              <a:t> INTERNATIONAL SCIENCE </a:t>
            </a:r>
            <a:br>
              <a:rPr lang="en-US" sz="800" baseline="0" dirty="0" smtClean="0">
                <a:solidFill>
                  <a:schemeClr val="tx1"/>
                </a:solidFill>
              </a:rPr>
            </a:br>
            <a:r>
              <a:rPr lang="en-US" sz="800" baseline="0" dirty="0" smtClean="0">
                <a:solidFill>
                  <a:schemeClr val="tx1"/>
                </a:solidFill>
              </a:rPr>
              <a:t>AND TECHNOLOGY INITIATIVES</a:t>
            </a:r>
            <a:endParaRPr lang="en-US" sz="800" dirty="0">
              <a:solidFill>
                <a:schemeClr val="tx1"/>
              </a:solidFill>
            </a:endParaRPr>
          </a:p>
        </p:txBody>
      </p:sp>
      <p:pic>
        <p:nvPicPr>
          <p:cNvPr id="11" name="Picture 10"/>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924800" y="93430"/>
            <a:ext cx="1019096" cy="311390"/>
          </a:xfrm>
          <a:prstGeom prst="rect">
            <a:avLst/>
          </a:prstGeom>
        </p:spPr>
      </p:pic>
      <p:pic>
        <p:nvPicPr>
          <p:cNvPr id="12" name="Picture 1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28600" y="116341"/>
            <a:ext cx="637199" cy="242291"/>
          </a:xfrm>
          <a:prstGeom prst="rect">
            <a:avLst/>
          </a:prstGeom>
        </p:spPr>
      </p:pic>
      <p:sp>
        <p:nvSpPr>
          <p:cNvPr id="17" name="Rectangle 16"/>
          <p:cNvSpPr/>
          <p:nvPr userDrawn="1"/>
        </p:nvSpPr>
        <p:spPr>
          <a:xfrm>
            <a:off x="-228600" y="1"/>
            <a:ext cx="10287000" cy="6934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5" name="Picture 4"/>
          <p:cNvPicPr>
            <a:picLocks noChangeAspect="1"/>
          </p:cNvPicPr>
          <p:nvPr userDrawn="1"/>
        </p:nvPicPr>
        <p:blipFill rotWithShape="1">
          <a:blip r:embed="rId31" cstate="print">
            <a:extLst>
              <a:ext uri="{28A0092B-C50C-407E-A947-70E740481C1C}">
                <a14:useLocalDpi xmlns:a14="http://schemas.microsoft.com/office/drawing/2010/main" val="0"/>
              </a:ext>
            </a:extLst>
          </a:blip>
          <a:srcRect l="5053"/>
          <a:stretch/>
        </p:blipFill>
        <p:spPr>
          <a:xfrm>
            <a:off x="551157" y="580899"/>
            <a:ext cx="1431419" cy="1143000"/>
          </a:xfrm>
          <a:prstGeom prst="rect">
            <a:avLst/>
          </a:prstGeom>
        </p:spPr>
      </p:pic>
      <p:sp>
        <p:nvSpPr>
          <p:cNvPr id="6" name="Rectangle 5"/>
          <p:cNvSpPr/>
          <p:nvPr userDrawn="1"/>
        </p:nvSpPr>
        <p:spPr>
          <a:xfrm>
            <a:off x="3660568" y="4953000"/>
            <a:ext cx="5680364"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362200" y="1524000"/>
            <a:ext cx="6248400" cy="369332"/>
          </a:xfrm>
          <a:prstGeom prst="rect">
            <a:avLst/>
          </a:prstGeom>
          <a:noFill/>
        </p:spPr>
        <p:txBody>
          <a:bodyPr wrap="square" rtlCol="0">
            <a:spAutoFit/>
          </a:bodyPr>
          <a:lstStyle/>
          <a:p>
            <a:endParaRPr lang="en-US"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226412176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Lst>
  <p:txStyles>
    <p:titleStyle>
      <a:lvl1pPr algn="ctr" defTabSz="914400" rtl="0" eaLnBrk="1" latinLnBrk="0" hangingPunct="1">
        <a:spcBef>
          <a:spcPct val="0"/>
        </a:spcBef>
        <a:buNone/>
        <a:defRPr sz="4000" kern="1200">
          <a:solidFill>
            <a:schemeClr val="tx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609600"/>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86000"/>
            <a:ext cx="82296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914400" y="63853"/>
            <a:ext cx="1600200" cy="338554"/>
          </a:xfrm>
          <a:prstGeom prst="rect">
            <a:avLst/>
          </a:prstGeom>
          <a:noFill/>
        </p:spPr>
        <p:txBody>
          <a:bodyPr wrap="square" rtlCol="0">
            <a:spAutoFit/>
          </a:bodyPr>
          <a:lstStyle/>
          <a:p>
            <a:r>
              <a:rPr lang="en-US" sz="800" dirty="0" smtClean="0">
                <a:solidFill>
                  <a:schemeClr val="tx1"/>
                </a:solidFill>
              </a:rPr>
              <a:t>MIT</a:t>
            </a:r>
            <a:r>
              <a:rPr lang="en-US" sz="800" baseline="0" dirty="0" smtClean="0">
                <a:solidFill>
                  <a:schemeClr val="tx1"/>
                </a:solidFill>
              </a:rPr>
              <a:t> INTERNATIONAL SCIENCE </a:t>
            </a:r>
            <a:br>
              <a:rPr lang="en-US" sz="800" baseline="0" dirty="0" smtClean="0">
                <a:solidFill>
                  <a:schemeClr val="tx1"/>
                </a:solidFill>
              </a:rPr>
            </a:br>
            <a:r>
              <a:rPr lang="en-US" sz="800" baseline="0" dirty="0" smtClean="0">
                <a:solidFill>
                  <a:schemeClr val="tx1"/>
                </a:solidFill>
              </a:rPr>
              <a:t>AND TECHNOLOGY INITIATIVES</a:t>
            </a:r>
            <a:endParaRPr lang="en-US" sz="800" dirty="0">
              <a:solidFill>
                <a:schemeClr val="tx1"/>
              </a:solidFill>
            </a:endParaRPr>
          </a:p>
        </p:txBody>
      </p:sp>
      <p:pic>
        <p:nvPicPr>
          <p:cNvPr id="11" name="Picture 10"/>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924800" y="93430"/>
            <a:ext cx="1019096" cy="311390"/>
          </a:xfrm>
          <a:prstGeom prst="rect">
            <a:avLst/>
          </a:prstGeom>
        </p:spPr>
      </p:pic>
      <p:pic>
        <p:nvPicPr>
          <p:cNvPr id="12" name="Picture 1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28600" y="116341"/>
            <a:ext cx="637199" cy="242291"/>
          </a:xfrm>
          <a:prstGeom prst="rect">
            <a:avLst/>
          </a:prstGeom>
        </p:spPr>
      </p:pic>
      <p:sp>
        <p:nvSpPr>
          <p:cNvPr id="17" name="Rectangle 16"/>
          <p:cNvSpPr/>
          <p:nvPr userDrawn="1"/>
        </p:nvSpPr>
        <p:spPr>
          <a:xfrm>
            <a:off x="-228600" y="487681"/>
            <a:ext cx="10287000" cy="64465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Rectangle 5"/>
          <p:cNvSpPr/>
          <p:nvPr userDrawn="1"/>
        </p:nvSpPr>
        <p:spPr>
          <a:xfrm>
            <a:off x="3657600" y="5611091"/>
            <a:ext cx="5680364" cy="762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362200" y="1524000"/>
            <a:ext cx="6248400" cy="369332"/>
          </a:xfrm>
          <a:prstGeom prst="rect">
            <a:avLst/>
          </a:prstGeom>
          <a:noFill/>
        </p:spPr>
        <p:txBody>
          <a:bodyPr wrap="square" rtlCol="0">
            <a:spAutoFit/>
          </a:bodyPr>
          <a:lstStyle/>
          <a:p>
            <a:endParaRPr lang="en-US" dirty="0">
              <a:solidFill>
                <a:schemeClr val="bg1"/>
              </a:solidFill>
              <a:latin typeface="Calibri Light" panose="020F0302020204030204" pitchFamily="34" charset="0"/>
            </a:endParaRPr>
          </a:p>
        </p:txBody>
      </p:sp>
      <p:sp>
        <p:nvSpPr>
          <p:cNvPr id="4" name="Oval 3"/>
          <p:cNvSpPr/>
          <p:nvPr userDrawn="1"/>
        </p:nvSpPr>
        <p:spPr>
          <a:xfrm>
            <a:off x="263236" y="795075"/>
            <a:ext cx="4502727" cy="450272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17823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Lst>
  <p:txStyles>
    <p:titleStyle>
      <a:lvl1pPr algn="ctr" defTabSz="914400" rtl="0" eaLnBrk="1" latinLnBrk="0" hangingPunct="1">
        <a:spcBef>
          <a:spcPct val="0"/>
        </a:spcBef>
        <a:buNone/>
        <a:defRPr sz="4000" kern="1200">
          <a:solidFill>
            <a:schemeClr val="tx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r="75000"/>
          <a:stretch/>
        </p:blipFill>
        <p:spPr>
          <a:xfrm>
            <a:off x="-76200" y="0"/>
            <a:ext cx="2667000" cy="6858000"/>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0"/>
            <a:ext cx="9144000" cy="6858000"/>
          </a:xfrm>
          <a:prstGeom prst="rect">
            <a:avLst/>
          </a:prstGeom>
        </p:spPr>
      </p:pic>
      <p:sp>
        <p:nvSpPr>
          <p:cNvPr id="8" name="TextBox 7"/>
          <p:cNvSpPr txBox="1"/>
          <p:nvPr/>
        </p:nvSpPr>
        <p:spPr>
          <a:xfrm>
            <a:off x="381000" y="2667000"/>
            <a:ext cx="11201400" cy="707886"/>
          </a:xfrm>
          <a:prstGeom prst="rect">
            <a:avLst/>
          </a:prstGeom>
          <a:noFill/>
        </p:spPr>
        <p:txBody>
          <a:bodyPr wrap="square" rtlCol="0">
            <a:spAutoFit/>
          </a:bodyPr>
          <a:lstStyle/>
          <a:p>
            <a:r>
              <a:rPr lang="en-US" sz="2000" kern="500" spc="500" dirty="0" smtClean="0">
                <a:solidFill>
                  <a:schemeClr val="bg1"/>
                </a:solidFill>
                <a:latin typeface="Calibri Light" panose="020F0302020204030204" pitchFamily="34" charset="0"/>
              </a:rPr>
              <a:t>MIT INTERNATIONAL SCIENCE </a:t>
            </a:r>
            <a:br>
              <a:rPr lang="en-US" sz="2000" kern="500" spc="500" dirty="0" smtClean="0">
                <a:solidFill>
                  <a:schemeClr val="bg1"/>
                </a:solidFill>
                <a:latin typeface="Calibri Light" panose="020F0302020204030204" pitchFamily="34" charset="0"/>
              </a:rPr>
            </a:br>
            <a:r>
              <a:rPr lang="en-US" sz="2000" kern="500" spc="500" dirty="0" smtClean="0">
                <a:solidFill>
                  <a:schemeClr val="bg1"/>
                </a:solidFill>
                <a:latin typeface="Calibri Light" panose="020F0302020204030204" pitchFamily="34" charset="0"/>
              </a:rPr>
              <a:t>AND TECHNOLOGY INITIATIVES</a:t>
            </a:r>
            <a:endParaRPr lang="en-US" sz="2000" kern="500" spc="500" dirty="0">
              <a:solidFill>
                <a:schemeClr val="bg1"/>
              </a:solidFill>
              <a:latin typeface="Calibri Light" panose="020F030202020403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47800"/>
            <a:ext cx="2895600" cy="1101033"/>
          </a:xfrm>
          <a:prstGeom prst="rect">
            <a:avLst/>
          </a:prstGeom>
        </p:spPr>
      </p:pic>
      <p:sp>
        <p:nvSpPr>
          <p:cNvPr id="2" name="TextBox 1"/>
          <p:cNvSpPr txBox="1"/>
          <p:nvPr/>
        </p:nvSpPr>
        <p:spPr>
          <a:xfrm>
            <a:off x="457200" y="5620005"/>
            <a:ext cx="5943600" cy="400110"/>
          </a:xfrm>
          <a:prstGeom prst="rect">
            <a:avLst/>
          </a:prstGeom>
          <a:noFill/>
        </p:spPr>
        <p:txBody>
          <a:bodyPr wrap="square" rtlCol="0">
            <a:spAutoFit/>
          </a:bodyPr>
          <a:lstStyle/>
          <a:p>
            <a:r>
              <a:rPr lang="en-US" sz="2000" i="1" spc="300" dirty="0" smtClean="0">
                <a:solidFill>
                  <a:schemeClr val="bg1"/>
                </a:solidFill>
                <a:latin typeface="Calibri Light" panose="020F0302020204030204" pitchFamily="34" charset="0"/>
              </a:rPr>
              <a:t>PIONEERS IN INTERNATIONAL EDUCATION</a:t>
            </a:r>
            <a:endParaRPr lang="en-US" sz="2000" i="1" spc="3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4146889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68175" cy="994281"/>
          </a:xfrm>
          <a:prstGeom prst="rect">
            <a:avLst/>
          </a:prstGeom>
          <a:solidFill>
            <a:srgbClr val="73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 Michael McGraw, Continental Corporation in Germany</a:t>
            </a:r>
          </a:p>
        </p:txBody>
      </p:sp>
      <p:sp>
        <p:nvSpPr>
          <p:cNvPr id="7" name="Rectangle 6"/>
          <p:cNvSpPr/>
          <p:nvPr/>
        </p:nvSpPr>
        <p:spPr>
          <a:xfrm>
            <a:off x="-1" y="4937760"/>
            <a:ext cx="9168175" cy="1389889"/>
          </a:xfrm>
          <a:prstGeom prst="rect">
            <a:avLst/>
          </a:prstGeom>
          <a:solidFill>
            <a:srgbClr val="ADD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 the Body and Security intern, worked on Continental internal tooling solutions, </a:t>
            </a:r>
            <a:br>
              <a:rPr lang="en-US" dirty="0" smtClean="0"/>
            </a:br>
            <a:r>
              <a:rPr lang="en-US" dirty="0" smtClean="0"/>
              <a:t>developed several Java plug-ins, and bundled these into an Eclipse feature that will be </a:t>
            </a:r>
            <a:br>
              <a:rPr lang="en-US" dirty="0" smtClean="0"/>
            </a:br>
            <a:r>
              <a:rPr lang="en-US" dirty="0" smtClean="0"/>
              <a:t>used in their sites around the world for </a:t>
            </a:r>
            <a:r>
              <a:rPr lang="en-US" dirty="0" err="1" smtClean="0"/>
              <a:t>AUTomotive</a:t>
            </a:r>
            <a:r>
              <a:rPr lang="en-US" dirty="0" smtClean="0"/>
              <a:t> Open System </a:t>
            </a:r>
            <a:r>
              <a:rPr lang="en-US" dirty="0" err="1" smtClean="0"/>
              <a:t>ARchitecture</a:t>
            </a:r>
            <a:r>
              <a:rPr lang="en-US" dirty="0" smtClean="0"/>
              <a:t>. </a:t>
            </a:r>
            <a:br>
              <a:rPr lang="en-US" dirty="0" smtClean="0"/>
            </a:br>
            <a:r>
              <a:rPr lang="en-US" dirty="0" smtClean="0"/>
              <a:t>Produced Schema validation program within AUTOSAR.</a:t>
            </a:r>
          </a:p>
        </p:txBody>
      </p:sp>
      <p:sp>
        <p:nvSpPr>
          <p:cNvPr id="8" name="TextBox 7"/>
          <p:cNvSpPr txBox="1"/>
          <p:nvPr/>
        </p:nvSpPr>
        <p:spPr>
          <a:xfrm>
            <a:off x="292608" y="1380971"/>
            <a:ext cx="3877054" cy="3170099"/>
          </a:xfrm>
          <a:prstGeom prst="rect">
            <a:avLst/>
          </a:prstGeom>
          <a:noFill/>
        </p:spPr>
        <p:txBody>
          <a:bodyPr wrap="square" rtlCol="0">
            <a:spAutoFit/>
          </a:bodyPr>
          <a:lstStyle/>
          <a:p>
            <a:pPr algn="ctr"/>
            <a:r>
              <a:rPr lang="en-US" sz="2000" dirty="0" smtClean="0">
                <a:solidFill>
                  <a:srgbClr val="4B90AF"/>
                </a:solidFill>
                <a:latin typeface="+mj-lt"/>
              </a:rPr>
              <a:t>“Traveling opens new doors and experiences that are unimaginable unless you have traveled. Experiencing lands, food, culture, and people will show you more than you could ever read or watch. My work experience benefited myself and the company tremendously – both their expectations and my </a:t>
            </a:r>
          </a:p>
          <a:p>
            <a:pPr algn="ctr"/>
            <a:r>
              <a:rPr lang="en-US" sz="2000" dirty="0" smtClean="0">
                <a:solidFill>
                  <a:srgbClr val="4B90AF"/>
                </a:solidFill>
                <a:latin typeface="+mj-lt"/>
              </a:rPr>
              <a:t>own were exceeded.”</a:t>
            </a:r>
          </a:p>
        </p:txBody>
      </p:sp>
      <p:sp>
        <p:nvSpPr>
          <p:cNvPr id="9" name="TextBox 8"/>
          <p:cNvSpPr txBox="1"/>
          <p:nvPr/>
        </p:nvSpPr>
        <p:spPr>
          <a:xfrm>
            <a:off x="18288" y="866357"/>
            <a:ext cx="7885786" cy="492443"/>
          </a:xfrm>
          <a:prstGeom prst="rect">
            <a:avLst/>
          </a:prstGeom>
          <a:noFill/>
        </p:spPr>
        <p:txBody>
          <a:bodyPr wrap="square" rtlCol="0">
            <a:spAutoFit/>
          </a:bodyPr>
          <a:lstStyle/>
          <a:p>
            <a:r>
              <a:rPr lang="en-US" sz="2600" dirty="0" smtClean="0">
                <a:solidFill>
                  <a:srgbClr val="73AAC3"/>
                </a:solidFill>
                <a:latin typeface="+mj-lt"/>
              </a:rPr>
              <a:t>Computer Science and Engineering, 2017</a:t>
            </a:r>
          </a:p>
        </p:txBody>
      </p:sp>
      <p:sp>
        <p:nvSpPr>
          <p:cNvPr id="10" name="TextBox 9"/>
          <p:cNvSpPr txBox="1"/>
          <p:nvPr/>
        </p:nvSpPr>
        <p:spPr>
          <a:xfrm>
            <a:off x="6700723" y="866583"/>
            <a:ext cx="2172613" cy="492443"/>
          </a:xfrm>
          <a:prstGeom prst="rect">
            <a:avLst/>
          </a:prstGeom>
          <a:noFill/>
        </p:spPr>
        <p:txBody>
          <a:bodyPr wrap="square" rtlCol="0">
            <a:spAutoFit/>
          </a:bodyPr>
          <a:lstStyle/>
          <a:p>
            <a:pPr algn="r"/>
            <a:r>
              <a:rPr lang="en-US" sz="2600" dirty="0" smtClean="0">
                <a:solidFill>
                  <a:srgbClr val="73AAC3"/>
                </a:solidFill>
                <a:latin typeface="+mj-lt"/>
              </a:rPr>
              <a:t>MIT-Germany</a:t>
            </a:r>
            <a:endParaRPr lang="en-US" sz="2600" dirty="0">
              <a:solidFill>
                <a:srgbClr val="73AAC3"/>
              </a:solidFill>
              <a:latin typeface="+mj-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74" r="19634"/>
          <a:stretch/>
        </p:blipFill>
        <p:spPr>
          <a:xfrm>
            <a:off x="4454957" y="1272846"/>
            <a:ext cx="4396435" cy="3364991"/>
          </a:xfrm>
          <a:prstGeom prst="rect">
            <a:avLst/>
          </a:prstGeom>
        </p:spPr>
      </p:pic>
      <p:cxnSp>
        <p:nvCxnSpPr>
          <p:cNvPr id="12" name="Straight Connector 11"/>
          <p:cNvCxnSpPr/>
          <p:nvPr/>
        </p:nvCxnSpPr>
        <p:spPr>
          <a:xfrm>
            <a:off x="6371537" y="6393486"/>
            <a:ext cx="0" cy="401670"/>
          </a:xfrm>
          <a:prstGeom prst="line">
            <a:avLst/>
          </a:prstGeom>
          <a:ln w="19050">
            <a:solidFill>
              <a:srgbClr val="ADD4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74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68175" cy="994281"/>
          </a:xfrm>
          <a:prstGeom prst="rect">
            <a:avLst/>
          </a:prstGeom>
          <a:solidFill>
            <a:srgbClr val="73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latin typeface="+mj-lt"/>
              </a:rPr>
              <a:t> Evan </a:t>
            </a:r>
            <a:r>
              <a:rPr lang="en-US" sz="3200" dirty="0" smtClean="0">
                <a:latin typeface="+mj-lt"/>
              </a:rPr>
              <a:t>Denmark, Infosys Ltd. in India</a:t>
            </a:r>
          </a:p>
        </p:txBody>
      </p:sp>
      <p:sp>
        <p:nvSpPr>
          <p:cNvPr id="7" name="Rectangle 6"/>
          <p:cNvSpPr/>
          <p:nvPr/>
        </p:nvSpPr>
        <p:spPr>
          <a:xfrm>
            <a:off x="-1" y="4937760"/>
            <a:ext cx="9168175" cy="1389889"/>
          </a:xfrm>
          <a:prstGeom prst="rect">
            <a:avLst/>
          </a:prstGeom>
          <a:solidFill>
            <a:srgbClr val="ADD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Developed a machine learning computer vision tool</a:t>
            </a:r>
          </a:p>
          <a:p>
            <a:pPr algn="ctr"/>
            <a:r>
              <a:rPr lang="en-US" dirty="0" smtClean="0"/>
              <a:t>to read text on blurry photos at Infosys Ltd. In Bangalore, India. </a:t>
            </a:r>
          </a:p>
        </p:txBody>
      </p:sp>
      <p:sp>
        <p:nvSpPr>
          <p:cNvPr id="8" name="TextBox 7"/>
          <p:cNvSpPr txBox="1"/>
          <p:nvPr/>
        </p:nvSpPr>
        <p:spPr>
          <a:xfrm>
            <a:off x="630936" y="1995448"/>
            <a:ext cx="3321101" cy="1631216"/>
          </a:xfrm>
          <a:prstGeom prst="rect">
            <a:avLst/>
          </a:prstGeom>
          <a:noFill/>
        </p:spPr>
        <p:txBody>
          <a:bodyPr wrap="square" rtlCol="0">
            <a:spAutoFit/>
          </a:bodyPr>
          <a:lstStyle/>
          <a:p>
            <a:pPr algn="ctr"/>
            <a:r>
              <a:rPr lang="en-US" sz="2000" dirty="0" smtClean="0">
                <a:solidFill>
                  <a:srgbClr val="4B90AF"/>
                </a:solidFill>
                <a:latin typeface="+mj-lt"/>
              </a:rPr>
              <a:t>"MISTI has taught me how to design, develop, and execute a project on a global scale, something I never thought I could have done."</a:t>
            </a:r>
          </a:p>
        </p:txBody>
      </p:sp>
      <p:sp>
        <p:nvSpPr>
          <p:cNvPr id="9" name="TextBox 8"/>
          <p:cNvSpPr txBox="1"/>
          <p:nvPr/>
        </p:nvSpPr>
        <p:spPr>
          <a:xfrm>
            <a:off x="76200" y="898021"/>
            <a:ext cx="7885786" cy="492443"/>
          </a:xfrm>
          <a:prstGeom prst="rect">
            <a:avLst/>
          </a:prstGeom>
          <a:noFill/>
        </p:spPr>
        <p:txBody>
          <a:bodyPr wrap="square" rtlCol="0">
            <a:spAutoFit/>
          </a:bodyPr>
          <a:lstStyle/>
          <a:p>
            <a:r>
              <a:rPr lang="en-US" sz="2600" dirty="0" smtClean="0">
                <a:solidFill>
                  <a:srgbClr val="73AAC3"/>
                </a:solidFill>
                <a:latin typeface="+mj-lt"/>
              </a:rPr>
              <a:t>Computer Science and Engineering, 2017</a:t>
            </a:r>
          </a:p>
        </p:txBody>
      </p:sp>
      <p:sp>
        <p:nvSpPr>
          <p:cNvPr id="10" name="TextBox 9"/>
          <p:cNvSpPr txBox="1"/>
          <p:nvPr/>
        </p:nvSpPr>
        <p:spPr>
          <a:xfrm>
            <a:off x="6678779" y="883392"/>
            <a:ext cx="2172613" cy="492443"/>
          </a:xfrm>
          <a:prstGeom prst="rect">
            <a:avLst/>
          </a:prstGeom>
          <a:noFill/>
        </p:spPr>
        <p:txBody>
          <a:bodyPr wrap="square" rtlCol="0">
            <a:spAutoFit/>
          </a:bodyPr>
          <a:lstStyle/>
          <a:p>
            <a:pPr algn="r"/>
            <a:r>
              <a:rPr lang="en-US" sz="2600" dirty="0" smtClean="0">
                <a:solidFill>
                  <a:srgbClr val="73AAC3"/>
                </a:solidFill>
                <a:latin typeface="+mj-lt"/>
              </a:rPr>
              <a:t>MIT-India</a:t>
            </a:r>
            <a:endParaRPr lang="en-US" sz="2600" dirty="0">
              <a:solidFill>
                <a:srgbClr val="73AAC3"/>
              </a:solidFill>
              <a:latin typeface="+mj-lt"/>
            </a:endParaRPr>
          </a:p>
        </p:txBody>
      </p:sp>
      <p:cxnSp>
        <p:nvCxnSpPr>
          <p:cNvPr id="12" name="Straight Connector 11"/>
          <p:cNvCxnSpPr/>
          <p:nvPr/>
        </p:nvCxnSpPr>
        <p:spPr>
          <a:xfrm>
            <a:off x="6371537" y="6393486"/>
            <a:ext cx="0" cy="401670"/>
          </a:xfrm>
          <a:prstGeom prst="line">
            <a:avLst/>
          </a:prstGeom>
          <a:ln w="19050">
            <a:solidFill>
              <a:srgbClr val="ADD444"/>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7359" b="3787"/>
          <a:stretch/>
        </p:blipFill>
        <p:spPr>
          <a:xfrm>
            <a:off x="5444767" y="1258327"/>
            <a:ext cx="3406625" cy="3379510"/>
          </a:xfrm>
          <a:prstGeom prst="rect">
            <a:avLst/>
          </a:prstGeom>
        </p:spPr>
      </p:pic>
    </p:spTree>
    <p:extLst>
      <p:ext uri="{BB962C8B-B14F-4D97-AF65-F5344CB8AC3E}">
        <p14:creationId xmlns:p14="http://schemas.microsoft.com/office/powerpoint/2010/main" val="273832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68175" cy="994281"/>
          </a:xfrm>
          <a:prstGeom prst="rect">
            <a:avLst/>
          </a:prstGeom>
          <a:solidFill>
            <a:srgbClr val="73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 Arjun </a:t>
            </a:r>
            <a:r>
              <a:rPr lang="en-US" sz="3200" dirty="0" err="1" smtClean="0">
                <a:latin typeface="+mj-lt"/>
              </a:rPr>
              <a:t>Khandelwal</a:t>
            </a:r>
            <a:r>
              <a:rPr lang="en-US" sz="3200" dirty="0" smtClean="0">
                <a:latin typeface="+mj-lt"/>
              </a:rPr>
              <a:t>, B2W Digital in Brazil</a:t>
            </a:r>
          </a:p>
        </p:txBody>
      </p:sp>
      <p:sp>
        <p:nvSpPr>
          <p:cNvPr id="7" name="Rectangle 6"/>
          <p:cNvSpPr/>
          <p:nvPr/>
        </p:nvSpPr>
        <p:spPr>
          <a:xfrm>
            <a:off x="-1" y="4937760"/>
            <a:ext cx="9168175" cy="1389889"/>
          </a:xfrm>
          <a:prstGeom prst="rect">
            <a:avLst/>
          </a:prstGeom>
          <a:solidFill>
            <a:srgbClr val="ADD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Used machine learning techniques and qualitative studies to develop a new</a:t>
            </a:r>
          </a:p>
          <a:p>
            <a:pPr algn="ctr"/>
            <a:r>
              <a:rPr lang="en-US" dirty="0" smtClean="0"/>
              <a:t>"</a:t>
            </a:r>
            <a:r>
              <a:rPr lang="en-US" dirty="0" err="1" smtClean="0"/>
              <a:t>buybox</a:t>
            </a:r>
            <a:r>
              <a:rPr lang="en-US" dirty="0" smtClean="0"/>
              <a:t>" algorithm for the leading e-commerce company in Brazil. </a:t>
            </a:r>
          </a:p>
        </p:txBody>
      </p:sp>
      <p:sp>
        <p:nvSpPr>
          <p:cNvPr id="8" name="TextBox 7"/>
          <p:cNvSpPr txBox="1"/>
          <p:nvPr/>
        </p:nvSpPr>
        <p:spPr>
          <a:xfrm>
            <a:off x="292608" y="1857366"/>
            <a:ext cx="3335731" cy="2246769"/>
          </a:xfrm>
          <a:prstGeom prst="rect">
            <a:avLst/>
          </a:prstGeom>
          <a:noFill/>
        </p:spPr>
        <p:txBody>
          <a:bodyPr wrap="square" rtlCol="0">
            <a:spAutoFit/>
          </a:bodyPr>
          <a:lstStyle/>
          <a:p>
            <a:pPr algn="ctr"/>
            <a:r>
              <a:rPr lang="en-US" sz="2000" dirty="0" smtClean="0">
                <a:solidFill>
                  <a:srgbClr val="4B90AF"/>
                </a:solidFill>
                <a:latin typeface="+mj-lt"/>
              </a:rPr>
              <a:t>"The experience I had at B2W not only gave me the opportunity to experience a vibrant, different culture firsthand, but also prepared me thoroughly for future </a:t>
            </a:r>
          </a:p>
          <a:p>
            <a:pPr algn="ctr"/>
            <a:r>
              <a:rPr lang="en-US" sz="2000" dirty="0" smtClean="0">
                <a:solidFill>
                  <a:srgbClr val="4B90AF"/>
                </a:solidFill>
                <a:latin typeface="+mj-lt"/>
              </a:rPr>
              <a:t>work environments."</a:t>
            </a:r>
          </a:p>
        </p:txBody>
      </p:sp>
      <p:sp>
        <p:nvSpPr>
          <p:cNvPr id="9" name="TextBox 8"/>
          <p:cNvSpPr txBox="1"/>
          <p:nvPr/>
        </p:nvSpPr>
        <p:spPr>
          <a:xfrm>
            <a:off x="152400" y="898022"/>
            <a:ext cx="7885786" cy="492443"/>
          </a:xfrm>
          <a:prstGeom prst="rect">
            <a:avLst/>
          </a:prstGeom>
          <a:noFill/>
        </p:spPr>
        <p:txBody>
          <a:bodyPr wrap="square" rtlCol="0">
            <a:spAutoFit/>
          </a:bodyPr>
          <a:lstStyle/>
          <a:p>
            <a:r>
              <a:rPr lang="en-US" sz="2600" dirty="0" smtClean="0">
                <a:solidFill>
                  <a:srgbClr val="73AAC3"/>
                </a:solidFill>
                <a:latin typeface="+mj-lt"/>
              </a:rPr>
              <a:t>Mathematics, 2019</a:t>
            </a:r>
          </a:p>
        </p:txBody>
      </p:sp>
      <p:sp>
        <p:nvSpPr>
          <p:cNvPr id="10" name="TextBox 9"/>
          <p:cNvSpPr txBox="1"/>
          <p:nvPr/>
        </p:nvSpPr>
        <p:spPr>
          <a:xfrm>
            <a:off x="6671464" y="882769"/>
            <a:ext cx="2172613" cy="492443"/>
          </a:xfrm>
          <a:prstGeom prst="rect">
            <a:avLst/>
          </a:prstGeom>
          <a:noFill/>
        </p:spPr>
        <p:txBody>
          <a:bodyPr wrap="square" rtlCol="0">
            <a:spAutoFit/>
          </a:bodyPr>
          <a:lstStyle/>
          <a:p>
            <a:pPr algn="r"/>
            <a:r>
              <a:rPr lang="en-US" sz="2600" dirty="0" smtClean="0">
                <a:solidFill>
                  <a:srgbClr val="73AAC3"/>
                </a:solidFill>
                <a:latin typeface="+mj-lt"/>
              </a:rPr>
              <a:t>MIT-Brazil</a:t>
            </a:r>
            <a:endParaRPr lang="en-US" sz="2600" dirty="0">
              <a:solidFill>
                <a:srgbClr val="73AAC3"/>
              </a:solidFill>
              <a:latin typeface="+mj-lt"/>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999" r="11221"/>
          <a:stretch/>
        </p:blipFill>
        <p:spPr>
          <a:xfrm rot="10800000">
            <a:off x="3818534" y="1263700"/>
            <a:ext cx="5025543" cy="3374136"/>
          </a:xfrm>
          <a:prstGeom prst="rect">
            <a:avLst/>
          </a:prstGeom>
        </p:spPr>
      </p:pic>
      <p:cxnSp>
        <p:nvCxnSpPr>
          <p:cNvPr id="12" name="Straight Connector 11"/>
          <p:cNvCxnSpPr/>
          <p:nvPr/>
        </p:nvCxnSpPr>
        <p:spPr>
          <a:xfrm>
            <a:off x="6371537" y="6393486"/>
            <a:ext cx="0" cy="401670"/>
          </a:xfrm>
          <a:prstGeom prst="line">
            <a:avLst/>
          </a:prstGeom>
          <a:ln w="19050">
            <a:solidFill>
              <a:srgbClr val="ADD4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47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599" y="-35859"/>
            <a:ext cx="9483164" cy="148365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type="subTitle" idx="1"/>
          </p:nvPr>
        </p:nvSpPr>
        <p:spPr>
          <a:xfrm>
            <a:off x="152400" y="1979658"/>
            <a:ext cx="8635512" cy="1068342"/>
          </a:xfrm>
        </p:spPr>
        <p:txBody>
          <a:bodyPr>
            <a:noAutofit/>
          </a:bodyPr>
          <a:lstStyle/>
          <a:p>
            <a:pPr marL="60325" lvl="0" indent="-3175">
              <a:lnSpc>
                <a:spcPct val="110000"/>
              </a:lnSpc>
              <a:spcBef>
                <a:spcPts val="0"/>
              </a:spcBef>
              <a:buNone/>
              <a:defRPr/>
            </a:pPr>
            <a:r>
              <a:rPr lang="en-US" b="1" dirty="0" smtClean="0">
                <a:solidFill>
                  <a:schemeClr val="tx1"/>
                </a:solidFill>
              </a:rPr>
              <a:t>How does it work?</a:t>
            </a:r>
            <a:endParaRPr lang="en-US" b="1" dirty="0">
              <a:solidFill>
                <a:schemeClr val="tx1"/>
              </a:solidFill>
            </a:endParaRPr>
          </a:p>
        </p:txBody>
      </p:sp>
      <p:sp>
        <p:nvSpPr>
          <p:cNvPr id="5" name="Rectangle 4"/>
          <p:cNvSpPr/>
          <p:nvPr/>
        </p:nvSpPr>
        <p:spPr>
          <a:xfrm>
            <a:off x="3781688" y="3048000"/>
            <a:ext cx="5362311" cy="2862322"/>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Calibri Light" panose="020F0302020204030204" pitchFamily="34" charset="0"/>
              </a:rPr>
              <a:t>You tell us what you need</a:t>
            </a:r>
          </a:p>
          <a:p>
            <a:pPr marL="285750" indent="-285750">
              <a:buFont typeface="Arial" panose="020B0604020202020204" pitchFamily="34" charset="0"/>
              <a:buChar char="•"/>
            </a:pPr>
            <a:r>
              <a:rPr lang="en-US" sz="2000" dirty="0" smtClean="0">
                <a:latin typeface="Calibri Light" panose="020F0302020204030204" pitchFamily="34" charset="0"/>
              </a:rPr>
              <a:t>We work with our students to find possible matches</a:t>
            </a:r>
          </a:p>
          <a:p>
            <a:pPr marL="285750" indent="-285750">
              <a:buFont typeface="Arial" panose="020B0604020202020204" pitchFamily="34" charset="0"/>
              <a:buChar char="•"/>
            </a:pPr>
            <a:r>
              <a:rPr lang="en-US" sz="2000" dirty="0" smtClean="0">
                <a:latin typeface="Calibri Light" panose="020F0302020204030204" pitchFamily="34" charset="0"/>
              </a:rPr>
              <a:t>You select students</a:t>
            </a:r>
          </a:p>
          <a:p>
            <a:pPr marL="285750" indent="-285750">
              <a:buFont typeface="Arial" panose="020B0604020202020204" pitchFamily="34" charset="0"/>
              <a:buChar char="•"/>
            </a:pPr>
            <a:r>
              <a:rPr lang="en-US" sz="2000" dirty="0" smtClean="0">
                <a:latin typeface="Calibri Light" panose="020F0302020204030204" pitchFamily="34" charset="0"/>
              </a:rPr>
              <a:t>We work with you on logistics</a:t>
            </a:r>
            <a:endParaRPr lang="en-US" sz="2000" dirty="0">
              <a:latin typeface="Calibri Light" panose="020F0302020204030204" pitchFamily="34" charset="0"/>
            </a:endParaRPr>
          </a:p>
          <a:p>
            <a:pPr marL="285750" indent="-285750">
              <a:buFont typeface="Arial" panose="020B0604020202020204" pitchFamily="34" charset="0"/>
              <a:buChar char="•"/>
            </a:pPr>
            <a:r>
              <a:rPr lang="en-US" sz="2000" dirty="0" smtClean="0">
                <a:latin typeface="Calibri Light" panose="020F0302020204030204" pitchFamily="34" charset="0"/>
              </a:rPr>
              <a:t>You cover costs</a:t>
            </a:r>
          </a:p>
          <a:p>
            <a:pPr marL="285750" indent="-285750">
              <a:buFont typeface="Arial" panose="020B0604020202020204" pitchFamily="34" charset="0"/>
              <a:buChar char="•"/>
            </a:pPr>
            <a:r>
              <a:rPr lang="en-US" sz="2000" dirty="0" smtClean="0">
                <a:latin typeface="Calibri Light" panose="020F0302020204030204" pitchFamily="34" charset="0"/>
              </a:rPr>
              <a:t>Most internships happen in summer</a:t>
            </a:r>
          </a:p>
          <a:p>
            <a:pPr marL="285750" indent="-285750">
              <a:buFont typeface="Arial" panose="020B0604020202020204" pitchFamily="34" charset="0"/>
              <a:buChar char="•"/>
            </a:pPr>
            <a:r>
              <a:rPr lang="en-US" sz="2000" dirty="0" smtClean="0">
                <a:latin typeface="Calibri Light" panose="020F0302020204030204" pitchFamily="34" charset="0"/>
              </a:rPr>
              <a:t>Open to all students</a:t>
            </a:r>
          </a:p>
          <a:p>
            <a:pPr marL="285750" indent="-285750">
              <a:buFont typeface="Arial" panose="020B0604020202020204" pitchFamily="34" charset="0"/>
              <a:buChar char="•"/>
            </a:pPr>
            <a:r>
              <a:rPr lang="en-US" sz="2000" dirty="0" smtClean="0">
                <a:latin typeface="Calibri Light" panose="020F0302020204030204" pitchFamily="34" charset="0"/>
              </a:rPr>
              <a:t>We send nearly 1,000 students every year</a:t>
            </a:r>
          </a:p>
        </p:txBody>
      </p:sp>
      <p:sp>
        <p:nvSpPr>
          <p:cNvPr id="10" name="Rectangle 9"/>
          <p:cNvSpPr/>
          <p:nvPr/>
        </p:nvSpPr>
        <p:spPr>
          <a:xfrm>
            <a:off x="-228600" y="609600"/>
            <a:ext cx="10134599" cy="11493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2209800" y="739454"/>
            <a:ext cx="6578112" cy="851700"/>
          </a:xfrm>
          <a:prstGeom prst="rect">
            <a:avLst/>
          </a:prstGeom>
        </p:spPr>
        <p:txBody>
          <a:bodyPr>
            <a:noAutofit/>
          </a:bodyPr>
          <a:lstStyle/>
          <a:p>
            <a:pPr algn="l"/>
            <a:r>
              <a:rPr lang="en-US" sz="3600" dirty="0" smtClean="0">
                <a:solidFill>
                  <a:schemeClr val="bg1"/>
                </a:solidFill>
              </a:rPr>
              <a:t>MISTI INTERNSHIP PROGRAM	</a:t>
            </a:r>
            <a:endParaRPr lang="en-US" sz="3600"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703" y="761503"/>
            <a:ext cx="914897" cy="914897"/>
          </a:xfrm>
          <a:prstGeom prst="rect">
            <a:avLst/>
          </a:prstGeom>
        </p:spPr>
      </p:pic>
      <p:sp>
        <p:nvSpPr>
          <p:cNvPr id="13" name="Oval 12"/>
          <p:cNvSpPr/>
          <p:nvPr/>
        </p:nvSpPr>
        <p:spPr>
          <a:xfrm>
            <a:off x="762000" y="692158"/>
            <a:ext cx="990600" cy="9906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0001" r="23334"/>
          <a:stretch/>
        </p:blipFill>
        <p:spPr>
          <a:xfrm>
            <a:off x="835265" y="3048000"/>
            <a:ext cx="2664601" cy="2664601"/>
          </a:xfrm>
          <a:prstGeom prst="ellipse">
            <a:avLst/>
          </a:prstGeom>
          <a:ln>
            <a:noFill/>
          </a:ln>
          <a:effectLst/>
        </p:spPr>
      </p:pic>
    </p:spTree>
    <p:extLst>
      <p:ext uri="{BB962C8B-B14F-4D97-AF65-F5344CB8AC3E}">
        <p14:creationId xmlns:p14="http://schemas.microsoft.com/office/powerpoint/2010/main" val="40829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r="75000"/>
          <a:stretch/>
        </p:blipFill>
        <p:spPr>
          <a:xfrm>
            <a:off x="-76200" y="0"/>
            <a:ext cx="2667000" cy="6324600"/>
          </a:xfrm>
          <a:prstGeom prst="rect">
            <a:avLst/>
          </a:prstGeom>
        </p:spPr>
      </p:pic>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b="7778"/>
          <a:stretch/>
        </p:blipFill>
        <p:spPr>
          <a:xfrm>
            <a:off x="2590800" y="0"/>
            <a:ext cx="9144000" cy="6324600"/>
          </a:xfrm>
          <a:prstGeom prst="rect">
            <a:avLst/>
          </a:prstGeom>
        </p:spPr>
      </p:pic>
      <p:sp>
        <p:nvSpPr>
          <p:cNvPr id="8" name="TextBox 7"/>
          <p:cNvSpPr txBox="1"/>
          <p:nvPr/>
        </p:nvSpPr>
        <p:spPr>
          <a:xfrm>
            <a:off x="381000" y="2667000"/>
            <a:ext cx="11201400" cy="707886"/>
          </a:xfrm>
          <a:prstGeom prst="rect">
            <a:avLst/>
          </a:prstGeom>
          <a:noFill/>
        </p:spPr>
        <p:txBody>
          <a:bodyPr wrap="square" rtlCol="0">
            <a:spAutoFit/>
          </a:bodyPr>
          <a:lstStyle/>
          <a:p>
            <a:r>
              <a:rPr lang="en-US" sz="2000" kern="500" spc="500" dirty="0" smtClean="0">
                <a:solidFill>
                  <a:schemeClr val="bg1"/>
                </a:solidFill>
                <a:latin typeface="Calibri Light" panose="020F0302020204030204" pitchFamily="34" charset="0"/>
              </a:rPr>
              <a:t>MIT INTERNATIONAL SCIENCE </a:t>
            </a:r>
            <a:br>
              <a:rPr lang="en-US" sz="2000" kern="500" spc="500" dirty="0" smtClean="0">
                <a:solidFill>
                  <a:schemeClr val="bg1"/>
                </a:solidFill>
                <a:latin typeface="Calibri Light" panose="020F0302020204030204" pitchFamily="34" charset="0"/>
              </a:rPr>
            </a:br>
            <a:r>
              <a:rPr lang="en-US" sz="2000" kern="500" spc="500" dirty="0" smtClean="0">
                <a:solidFill>
                  <a:schemeClr val="bg1"/>
                </a:solidFill>
                <a:latin typeface="Calibri Light" panose="020F0302020204030204" pitchFamily="34" charset="0"/>
              </a:rPr>
              <a:t>AND TECHNOLOGY INITIATIVES</a:t>
            </a:r>
            <a:endParaRPr lang="en-US" sz="2000" kern="500" spc="500" dirty="0">
              <a:solidFill>
                <a:schemeClr val="bg1"/>
              </a:solidFill>
              <a:latin typeface="Calibri Light" panose="020F030202020403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47800"/>
            <a:ext cx="2895600" cy="1101033"/>
          </a:xfrm>
          <a:prstGeom prst="rect">
            <a:avLst/>
          </a:prstGeom>
        </p:spPr>
      </p:pic>
      <p:sp>
        <p:nvSpPr>
          <p:cNvPr id="2" name="TextBox 1"/>
          <p:cNvSpPr txBox="1"/>
          <p:nvPr/>
        </p:nvSpPr>
        <p:spPr>
          <a:xfrm>
            <a:off x="381000" y="3657600"/>
            <a:ext cx="4876800" cy="1200329"/>
          </a:xfrm>
          <a:prstGeom prst="rect">
            <a:avLst/>
          </a:prstGeom>
          <a:noFill/>
        </p:spPr>
        <p:txBody>
          <a:bodyPr wrap="square" rtlCol="0">
            <a:spAutoFit/>
          </a:bodyPr>
          <a:lstStyle/>
          <a:p>
            <a:r>
              <a:rPr lang="en-US" dirty="0" smtClean="0">
                <a:solidFill>
                  <a:schemeClr val="bg1"/>
                </a:solidFill>
              </a:rPr>
              <a:t>CONTACT US</a:t>
            </a:r>
            <a:br>
              <a:rPr lang="en-US" dirty="0" smtClean="0">
                <a:solidFill>
                  <a:schemeClr val="bg1"/>
                </a:solidFill>
              </a:rPr>
            </a:br>
            <a:endParaRPr lang="en-US" dirty="0" smtClean="0">
              <a:solidFill>
                <a:schemeClr val="bg1"/>
              </a:solidFill>
            </a:endParaRPr>
          </a:p>
          <a:p>
            <a:r>
              <a:rPr lang="en-US" dirty="0" smtClean="0">
                <a:solidFill>
                  <a:schemeClr val="bg1"/>
                </a:solidFill>
              </a:rPr>
              <a:t>MISTI.MIT.EDU</a:t>
            </a:r>
            <a:endParaRPr lang="en-US" dirty="0">
              <a:solidFill>
                <a:schemeClr val="bg1"/>
              </a:solidFill>
            </a:endParaRPr>
          </a:p>
          <a:p>
            <a:r>
              <a:rPr lang="en-US" dirty="0" smtClean="0">
                <a:solidFill>
                  <a:schemeClr val="bg1"/>
                </a:solidFill>
              </a:rPr>
              <a:t>MISTI@MIT.EDU</a:t>
            </a:r>
          </a:p>
        </p:txBody>
      </p:sp>
    </p:spTree>
    <p:extLst>
      <p:ext uri="{BB962C8B-B14F-4D97-AF65-F5344CB8AC3E}">
        <p14:creationId xmlns:p14="http://schemas.microsoft.com/office/powerpoint/2010/main" val="2289832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33600"/>
            <a:ext cx="8991600" cy="2514600"/>
          </a:xfrm>
        </p:spPr>
        <p:txBody>
          <a:bodyPr>
            <a:normAutofit/>
          </a:bodyPr>
          <a:lstStyle/>
          <a:p>
            <a:pPr marL="0" indent="0">
              <a:buNone/>
            </a:pPr>
            <a:r>
              <a:rPr lang="en-US" sz="2700" dirty="0" smtClean="0">
                <a:solidFill>
                  <a:schemeClr val="bg1"/>
                </a:solidFill>
              </a:rPr>
              <a:t>AT MIT, WE EDUCATE OUR STUDENTS TO TAKE ON THE WORLD’S GREAT CHALLENGES FOR THE BETTERMENT OF HUMANKIND. WHAT BETTER PREPARATION THAN FOR </a:t>
            </a:r>
            <a:br>
              <a:rPr lang="en-US" sz="2700" dirty="0" smtClean="0">
                <a:solidFill>
                  <a:schemeClr val="bg1"/>
                </a:solidFill>
              </a:rPr>
            </a:br>
            <a:r>
              <a:rPr lang="en-US" sz="2700" dirty="0" smtClean="0">
                <a:solidFill>
                  <a:schemeClr val="bg1"/>
                </a:solidFill>
              </a:rPr>
              <a:t>THEM TO EXPLORE THE WORLD, CONFRONT ITS CHALLENGES AND EXPERIENCE ITS HUMANITY THROUGH MISTI?</a:t>
            </a:r>
          </a:p>
          <a:p>
            <a:endParaRPr lang="en-US" sz="2700" dirty="0">
              <a:solidFill>
                <a:schemeClr val="bg1"/>
              </a:solidFill>
            </a:endParaRPr>
          </a:p>
        </p:txBody>
      </p:sp>
      <p:sp>
        <p:nvSpPr>
          <p:cNvPr id="5" name="TextBox 4"/>
          <p:cNvSpPr txBox="1"/>
          <p:nvPr/>
        </p:nvSpPr>
        <p:spPr>
          <a:xfrm>
            <a:off x="3657600" y="5029200"/>
            <a:ext cx="5715000" cy="523220"/>
          </a:xfrm>
          <a:prstGeom prst="rect">
            <a:avLst/>
          </a:prstGeom>
          <a:noFill/>
        </p:spPr>
        <p:txBody>
          <a:bodyPr wrap="square" rtlCol="0">
            <a:spAutoFit/>
          </a:bodyPr>
          <a:lstStyle/>
          <a:p>
            <a:pPr algn="ctr"/>
            <a:r>
              <a:rPr lang="en-US" sz="2800" dirty="0" smtClean="0"/>
              <a:t>- MIT President L. Rafael </a:t>
            </a:r>
            <a:r>
              <a:rPr lang="en-US" sz="2800" dirty="0" err="1" smtClean="0"/>
              <a:t>Reif</a:t>
            </a:r>
            <a:endParaRPr lang="en-US" sz="2800" dirty="0"/>
          </a:p>
        </p:txBody>
      </p:sp>
    </p:spTree>
    <p:extLst>
      <p:ext uri="{BB962C8B-B14F-4D97-AF65-F5344CB8AC3E}">
        <p14:creationId xmlns:p14="http://schemas.microsoft.com/office/powerpoint/2010/main" val="2920233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8599" y="-35859"/>
            <a:ext cx="9483164" cy="171861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8599" y="609600"/>
            <a:ext cx="9483164" cy="11493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85800"/>
            <a:ext cx="1233350" cy="996958"/>
          </a:xfrm>
          <a:prstGeom prst="rect">
            <a:avLst/>
          </a:prstGeom>
        </p:spPr>
      </p:pic>
      <p:sp>
        <p:nvSpPr>
          <p:cNvPr id="25" name="Title 1"/>
          <p:cNvSpPr>
            <a:spLocks noGrp="1"/>
          </p:cNvSpPr>
          <p:nvPr>
            <p:ph type="ctrTitle"/>
          </p:nvPr>
        </p:nvSpPr>
        <p:spPr>
          <a:xfrm>
            <a:off x="2209800" y="739454"/>
            <a:ext cx="7620000" cy="851700"/>
          </a:xfrm>
          <a:prstGeom prst="rect">
            <a:avLst/>
          </a:prstGeom>
        </p:spPr>
        <p:txBody>
          <a:bodyPr>
            <a:noAutofit/>
          </a:bodyPr>
          <a:lstStyle/>
          <a:p>
            <a:pPr algn="l"/>
            <a:r>
              <a:rPr lang="en-US" sz="2800" dirty="0">
                <a:solidFill>
                  <a:schemeClr val="bg1"/>
                </a:solidFill>
              </a:rPr>
              <a:t>MASSACHUSETTS </a:t>
            </a:r>
            <a:r>
              <a:rPr lang="en-US" sz="2800" dirty="0" smtClean="0">
                <a:solidFill>
                  <a:schemeClr val="bg1"/>
                </a:solidFill>
              </a:rPr>
              <a:t>INSTITUTE OF </a:t>
            </a:r>
            <a:r>
              <a:rPr lang="en-US" sz="2800" dirty="0">
                <a:solidFill>
                  <a:schemeClr val="bg1"/>
                </a:solidFill>
              </a:rPr>
              <a:t>TECHNOLOGY</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628" r="3218"/>
          <a:stretch/>
        </p:blipFill>
        <p:spPr>
          <a:xfrm>
            <a:off x="-228600" y="1741926"/>
            <a:ext cx="9525000" cy="5112489"/>
          </a:xfrm>
          <a:prstGeom prst="rect">
            <a:avLst/>
          </a:prstGeom>
        </p:spPr>
      </p:pic>
    </p:spTree>
    <p:extLst>
      <p:ext uri="{BB962C8B-B14F-4D97-AF65-F5344CB8AC3E}">
        <p14:creationId xmlns:p14="http://schemas.microsoft.com/office/powerpoint/2010/main" val="2678920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76709"/>
          </a:xfrm>
          <a:prstGeom prst="rect">
            <a:avLst/>
          </a:prstGeom>
        </p:spPr>
      </p:pic>
    </p:spTree>
    <p:extLst>
      <p:ext uri="{BB962C8B-B14F-4D97-AF65-F5344CB8AC3E}">
        <p14:creationId xmlns:p14="http://schemas.microsoft.com/office/powerpoint/2010/main" val="4282747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8599" y="-35859"/>
            <a:ext cx="9483164" cy="1627013"/>
          </a:xfrm>
          <a:prstGeom prst="rect">
            <a:avLst/>
          </a:prstGeom>
          <a:solidFill>
            <a:srgbClr val="005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8600" y="609600"/>
            <a:ext cx="9905999" cy="11493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ctrTitle"/>
          </p:nvPr>
        </p:nvSpPr>
        <p:spPr>
          <a:xfrm>
            <a:off x="2209800" y="739454"/>
            <a:ext cx="6578112" cy="851700"/>
          </a:xfrm>
          <a:prstGeom prst="rect">
            <a:avLst/>
          </a:prstGeom>
        </p:spPr>
        <p:txBody>
          <a:bodyPr>
            <a:noAutofit/>
          </a:bodyPr>
          <a:lstStyle/>
          <a:p>
            <a:pPr algn="l"/>
            <a:r>
              <a:rPr lang="en-US" sz="3400" b="1" dirty="0" smtClean="0">
                <a:solidFill>
                  <a:schemeClr val="bg1"/>
                </a:solidFill>
              </a:rPr>
              <a:t>MIT INTERNATIONAL SCIENCE </a:t>
            </a:r>
            <a:br>
              <a:rPr lang="en-US" sz="3400" b="1" dirty="0" smtClean="0">
                <a:solidFill>
                  <a:schemeClr val="bg1"/>
                </a:solidFill>
              </a:rPr>
            </a:br>
            <a:r>
              <a:rPr lang="en-US" sz="3400" b="1" dirty="0" smtClean="0">
                <a:solidFill>
                  <a:schemeClr val="bg1"/>
                </a:solidFill>
              </a:rPr>
              <a:t>AND TECHNOLOGY INITIATIVES</a:t>
            </a:r>
            <a:endParaRPr lang="en-US" sz="3400" b="1"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303" y="615958"/>
            <a:ext cx="1143000" cy="114300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250"/>
          <a:stretch/>
        </p:blipFill>
        <p:spPr>
          <a:xfrm>
            <a:off x="0" y="1752600"/>
            <a:ext cx="9144000" cy="5105400"/>
          </a:xfrm>
          <a:prstGeom prst="rect">
            <a:avLst/>
          </a:prstGeom>
        </p:spPr>
      </p:pic>
    </p:spTree>
    <p:extLst>
      <p:ext uri="{BB962C8B-B14F-4D97-AF65-F5344CB8AC3E}">
        <p14:creationId xmlns:p14="http://schemas.microsoft.com/office/powerpoint/2010/main" val="1264206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599" y="-35859"/>
            <a:ext cx="9483164" cy="148365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514600"/>
            <a:ext cx="2996712" cy="2996712"/>
          </a:xfrm>
          <a:prstGeom prst="rect">
            <a:avLst/>
          </a:prstGeom>
        </p:spPr>
      </p:pic>
      <p:sp>
        <p:nvSpPr>
          <p:cNvPr id="2" name="Content Placeholder 1"/>
          <p:cNvSpPr>
            <a:spLocks noGrp="1"/>
          </p:cNvSpPr>
          <p:nvPr>
            <p:ph type="subTitle" idx="1"/>
          </p:nvPr>
        </p:nvSpPr>
        <p:spPr>
          <a:xfrm>
            <a:off x="346253" y="2590800"/>
            <a:ext cx="5029200" cy="3200400"/>
          </a:xfrm>
        </p:spPr>
        <p:txBody>
          <a:bodyPr>
            <a:noAutofit/>
          </a:bodyPr>
          <a:lstStyle/>
          <a:p>
            <a:pPr marL="60325" lvl="0" indent="-3175" algn="l">
              <a:lnSpc>
                <a:spcPct val="110000"/>
              </a:lnSpc>
              <a:spcBef>
                <a:spcPts val="0"/>
              </a:spcBef>
              <a:defRPr/>
            </a:pPr>
            <a:r>
              <a:rPr lang="en-US" dirty="0" smtClean="0">
                <a:solidFill>
                  <a:schemeClr val="tx1"/>
                </a:solidFill>
              </a:rPr>
              <a:t>MISTI's pioneering</a:t>
            </a:r>
            <a:r>
              <a:rPr lang="en-US" dirty="0">
                <a:solidFill>
                  <a:schemeClr val="tx1"/>
                </a:solidFill>
              </a:rPr>
              <a:t> internship program matches MIT students with projects in companies and labs around the world.</a:t>
            </a:r>
          </a:p>
        </p:txBody>
      </p:sp>
      <p:sp>
        <p:nvSpPr>
          <p:cNvPr id="10" name="Rectangle 9"/>
          <p:cNvSpPr/>
          <p:nvPr/>
        </p:nvSpPr>
        <p:spPr>
          <a:xfrm>
            <a:off x="-228600" y="609600"/>
            <a:ext cx="10134599" cy="11493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2209800" y="739454"/>
            <a:ext cx="6578112" cy="851700"/>
          </a:xfrm>
          <a:prstGeom prst="rect">
            <a:avLst/>
          </a:prstGeom>
        </p:spPr>
        <p:txBody>
          <a:bodyPr>
            <a:noAutofit/>
          </a:bodyPr>
          <a:lstStyle/>
          <a:p>
            <a:pPr algn="l"/>
            <a:r>
              <a:rPr lang="en-US" sz="3600" dirty="0" smtClean="0">
                <a:solidFill>
                  <a:schemeClr val="bg1"/>
                </a:solidFill>
              </a:rPr>
              <a:t>MISTI INTERNSHIP PROGRAM	</a:t>
            </a:r>
            <a:endParaRPr lang="en-US" sz="3600"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703" y="761503"/>
            <a:ext cx="914897" cy="914897"/>
          </a:xfrm>
          <a:prstGeom prst="rect">
            <a:avLst/>
          </a:prstGeom>
        </p:spPr>
      </p:pic>
      <p:sp>
        <p:nvSpPr>
          <p:cNvPr id="13" name="Oval 12"/>
          <p:cNvSpPr/>
          <p:nvPr/>
        </p:nvSpPr>
        <p:spPr>
          <a:xfrm>
            <a:off x="762000" y="692158"/>
            <a:ext cx="990600" cy="9906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492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599" y="-35859"/>
            <a:ext cx="9483164" cy="148365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type="subTitle" idx="1"/>
          </p:nvPr>
        </p:nvSpPr>
        <p:spPr>
          <a:xfrm>
            <a:off x="152400" y="1979658"/>
            <a:ext cx="8635512" cy="1068342"/>
          </a:xfrm>
        </p:spPr>
        <p:txBody>
          <a:bodyPr>
            <a:noAutofit/>
          </a:bodyPr>
          <a:lstStyle/>
          <a:p>
            <a:pPr marL="60325" lvl="0" indent="-3175">
              <a:lnSpc>
                <a:spcPct val="110000"/>
              </a:lnSpc>
              <a:spcBef>
                <a:spcPts val="0"/>
              </a:spcBef>
              <a:buNone/>
              <a:defRPr/>
            </a:pPr>
            <a:r>
              <a:rPr lang="en-US" b="1" dirty="0" smtClean="0">
                <a:solidFill>
                  <a:schemeClr val="tx1"/>
                </a:solidFill>
              </a:rPr>
              <a:t>How is MISTI unique?</a:t>
            </a:r>
            <a:endParaRPr lang="en-US" b="1" dirty="0">
              <a:solidFill>
                <a:schemeClr val="tx1"/>
              </a:solidFill>
            </a:endParaRPr>
          </a:p>
        </p:txBody>
      </p:sp>
      <p:sp>
        <p:nvSpPr>
          <p:cNvPr id="5" name="Rectangle 4"/>
          <p:cNvSpPr/>
          <p:nvPr/>
        </p:nvSpPr>
        <p:spPr>
          <a:xfrm>
            <a:off x="2362200" y="2819400"/>
            <a:ext cx="4724400" cy="2308324"/>
          </a:xfrm>
          <a:prstGeom prst="rect">
            <a:avLst/>
          </a:prstGeom>
        </p:spPr>
        <p:txBody>
          <a:bodyPr wrap="square">
            <a:spAutoFit/>
          </a:bodyPr>
          <a:lstStyle/>
          <a:p>
            <a:pPr>
              <a:buClr>
                <a:schemeClr val="bg1"/>
              </a:buClr>
            </a:pPr>
            <a:r>
              <a:rPr lang="en-US" sz="1600" dirty="0" smtClean="0">
                <a:latin typeface="Calibri Light" panose="020F0302020204030204" pitchFamily="34" charset="0"/>
              </a:rPr>
              <a:t/>
            </a:r>
            <a:br>
              <a:rPr lang="en-US" sz="1600" dirty="0" smtClean="0">
                <a:latin typeface="Calibri Light" panose="020F0302020204030204" pitchFamily="34" charset="0"/>
              </a:rPr>
            </a:br>
            <a:endParaRPr lang="en-US" sz="1600" dirty="0" smtClean="0">
              <a:latin typeface="Calibri Light" panose="020F0302020204030204" pitchFamily="34" charset="0"/>
            </a:endParaRPr>
          </a:p>
          <a:p>
            <a:pPr marL="285750" indent="-285750">
              <a:buFont typeface="Arial" panose="020B0604020202020204" pitchFamily="34" charset="0"/>
              <a:buChar char="•"/>
            </a:pPr>
            <a:r>
              <a:rPr lang="en-US" sz="2800" dirty="0" smtClean="0">
                <a:latin typeface="Calibri Light" panose="020F0302020204030204" pitchFamily="34" charset="0"/>
              </a:rPr>
              <a:t>MIT’s </a:t>
            </a:r>
            <a:r>
              <a:rPr lang="en-US" sz="2800" i="1" dirty="0" err="1" smtClean="0">
                <a:latin typeface="Calibri Light" panose="020F0302020204030204" pitchFamily="34" charset="0"/>
              </a:rPr>
              <a:t>Mens</a:t>
            </a:r>
            <a:r>
              <a:rPr lang="en-US" sz="2800" i="1" dirty="0" smtClean="0">
                <a:latin typeface="Calibri Light" panose="020F0302020204030204" pitchFamily="34" charset="0"/>
              </a:rPr>
              <a:t> et Manus </a:t>
            </a:r>
            <a:r>
              <a:rPr lang="en-US" sz="2800" dirty="0" smtClean="0">
                <a:latin typeface="Calibri Light" panose="020F0302020204030204" pitchFamily="34" charset="0"/>
              </a:rPr>
              <a:t>ethos</a:t>
            </a:r>
          </a:p>
          <a:p>
            <a:pPr marL="285750" indent="-285750">
              <a:buFont typeface="Arial" panose="020B0604020202020204" pitchFamily="34" charset="0"/>
              <a:buChar char="•"/>
            </a:pPr>
            <a:r>
              <a:rPr lang="en-US" sz="2800" dirty="0" smtClean="0">
                <a:latin typeface="Calibri Light" panose="020F0302020204030204" pitchFamily="34" charset="0"/>
              </a:rPr>
              <a:t>Location-specific programs</a:t>
            </a:r>
          </a:p>
          <a:p>
            <a:pPr marL="285750" indent="-285750">
              <a:buFont typeface="Arial" panose="020B0604020202020204" pitchFamily="34" charset="0"/>
              <a:buChar char="•"/>
            </a:pPr>
            <a:r>
              <a:rPr lang="en-US" sz="2800" dirty="0" smtClean="0">
                <a:latin typeface="Calibri Light" panose="020F0302020204030204" pitchFamily="34" charset="0"/>
              </a:rPr>
              <a:t>Students are well prepared</a:t>
            </a:r>
          </a:p>
          <a:p>
            <a:pPr marL="285750" indent="-285750">
              <a:buFont typeface="Arial" panose="020B0604020202020204" pitchFamily="34" charset="0"/>
              <a:buChar char="•"/>
            </a:pPr>
            <a:r>
              <a:rPr lang="en-US" sz="2800" dirty="0" smtClean="0">
                <a:latin typeface="Calibri Light" panose="020F0302020204030204" pitchFamily="34" charset="0"/>
              </a:rPr>
              <a:t>The MIT students</a:t>
            </a:r>
          </a:p>
        </p:txBody>
      </p:sp>
      <p:sp>
        <p:nvSpPr>
          <p:cNvPr id="10" name="Rectangle 9"/>
          <p:cNvSpPr/>
          <p:nvPr/>
        </p:nvSpPr>
        <p:spPr>
          <a:xfrm>
            <a:off x="-228600" y="609600"/>
            <a:ext cx="10134599" cy="11493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2209800" y="739454"/>
            <a:ext cx="6578112" cy="851700"/>
          </a:xfrm>
          <a:prstGeom prst="rect">
            <a:avLst/>
          </a:prstGeom>
        </p:spPr>
        <p:txBody>
          <a:bodyPr>
            <a:noAutofit/>
          </a:bodyPr>
          <a:lstStyle/>
          <a:p>
            <a:pPr algn="l"/>
            <a:r>
              <a:rPr lang="en-US" sz="3600" dirty="0" smtClean="0">
                <a:solidFill>
                  <a:schemeClr val="bg1"/>
                </a:solidFill>
              </a:rPr>
              <a:t>MISTI INTERNSHIP PROGRAM	</a:t>
            </a:r>
            <a:endParaRPr lang="en-US" sz="3600"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703" y="761503"/>
            <a:ext cx="914897" cy="914897"/>
          </a:xfrm>
          <a:prstGeom prst="rect">
            <a:avLst/>
          </a:prstGeom>
        </p:spPr>
      </p:pic>
      <p:sp>
        <p:nvSpPr>
          <p:cNvPr id="13" name="Oval 12"/>
          <p:cNvSpPr/>
          <p:nvPr/>
        </p:nvSpPr>
        <p:spPr>
          <a:xfrm>
            <a:off x="762000" y="692158"/>
            <a:ext cx="990600" cy="9906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756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68175" cy="994281"/>
          </a:xfrm>
          <a:prstGeom prst="rect">
            <a:avLst/>
          </a:prstGeom>
          <a:solidFill>
            <a:srgbClr val="73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 Ji </a:t>
            </a:r>
            <a:r>
              <a:rPr lang="en-US" sz="3200" dirty="0" err="1" smtClean="0">
                <a:latin typeface="+mj-lt"/>
              </a:rPr>
              <a:t>Seok</a:t>
            </a:r>
            <a:r>
              <a:rPr lang="en-US" sz="3200" dirty="0" smtClean="0">
                <a:latin typeface="+mj-lt"/>
              </a:rPr>
              <a:t> Kim, Samsung Electronics in Korea</a:t>
            </a:r>
            <a:endParaRPr lang="en-US" sz="3200" dirty="0">
              <a:latin typeface="+mj-lt"/>
            </a:endParaRPr>
          </a:p>
        </p:txBody>
      </p:sp>
      <p:sp>
        <p:nvSpPr>
          <p:cNvPr id="7" name="Rectangle 6"/>
          <p:cNvSpPr/>
          <p:nvPr/>
        </p:nvSpPr>
        <p:spPr>
          <a:xfrm>
            <a:off x="-1" y="4937760"/>
            <a:ext cx="9168175" cy="1389889"/>
          </a:xfrm>
          <a:prstGeom prst="rect">
            <a:avLst/>
          </a:prstGeom>
          <a:solidFill>
            <a:srgbClr val="ADD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Used </a:t>
            </a:r>
            <a:r>
              <a:rPr lang="en-US" dirty="0"/>
              <a:t>data science and machine learning techniques to explore and analyze datasets </a:t>
            </a:r>
            <a:endParaRPr lang="en-US" dirty="0" smtClean="0"/>
          </a:p>
          <a:p>
            <a:pPr algn="ctr"/>
            <a:r>
              <a:rPr lang="en-US" dirty="0" smtClean="0"/>
              <a:t>to maintain product </a:t>
            </a:r>
            <a:r>
              <a:rPr lang="en-US" dirty="0"/>
              <a:t>quality and a positive customer experience. </a:t>
            </a:r>
            <a:r>
              <a:rPr lang="en-US" dirty="0" smtClean="0"/>
              <a:t>Ji </a:t>
            </a:r>
            <a:r>
              <a:rPr lang="en-US" dirty="0" err="1" smtClean="0"/>
              <a:t>Seok</a:t>
            </a:r>
            <a:r>
              <a:rPr lang="en-US" dirty="0" smtClean="0"/>
              <a:t> gathered </a:t>
            </a:r>
          </a:p>
          <a:p>
            <a:pPr algn="ctr"/>
            <a:r>
              <a:rPr lang="en-US" dirty="0" smtClean="0"/>
              <a:t>intelligent </a:t>
            </a:r>
            <a:r>
              <a:rPr lang="en-US" dirty="0"/>
              <a:t>conclusions from physical and social data at disposal at the Samsung </a:t>
            </a:r>
            <a:endParaRPr lang="en-US" dirty="0" smtClean="0"/>
          </a:p>
          <a:p>
            <a:pPr algn="ctr"/>
            <a:r>
              <a:rPr lang="en-US" dirty="0" smtClean="0"/>
              <a:t>Electronics </a:t>
            </a:r>
            <a:r>
              <a:rPr lang="en-US" dirty="0"/>
              <a:t>Headquarters in Suwon, Korea. </a:t>
            </a:r>
            <a:endParaRPr lang="en-US" sz="2000" dirty="0">
              <a:latin typeface="+mj-lt"/>
            </a:endParaRPr>
          </a:p>
        </p:txBody>
      </p:sp>
      <p:sp>
        <p:nvSpPr>
          <p:cNvPr id="8" name="TextBox 7"/>
          <p:cNvSpPr txBox="1"/>
          <p:nvPr/>
        </p:nvSpPr>
        <p:spPr>
          <a:xfrm>
            <a:off x="336500" y="1814170"/>
            <a:ext cx="3130906" cy="2246769"/>
          </a:xfrm>
          <a:prstGeom prst="rect">
            <a:avLst/>
          </a:prstGeom>
          <a:noFill/>
        </p:spPr>
        <p:txBody>
          <a:bodyPr wrap="square" rtlCol="0">
            <a:spAutoFit/>
          </a:bodyPr>
          <a:lstStyle/>
          <a:p>
            <a:pPr algn="ctr"/>
            <a:r>
              <a:rPr lang="en-US" sz="2000" dirty="0">
                <a:solidFill>
                  <a:srgbClr val="4B90AF"/>
                </a:solidFill>
                <a:latin typeface="+mj-lt"/>
              </a:rPr>
              <a:t>"To make an impact as one of many teams within a multinational company collaborating to promote and protect a single </a:t>
            </a:r>
            <a:r>
              <a:rPr lang="en-US" sz="2000" dirty="0" smtClean="0">
                <a:solidFill>
                  <a:srgbClr val="4B90AF"/>
                </a:solidFill>
                <a:latin typeface="+mj-lt"/>
              </a:rPr>
              <a:t>product – that was </a:t>
            </a:r>
            <a:r>
              <a:rPr lang="en-US" sz="2000" dirty="0">
                <a:solidFill>
                  <a:srgbClr val="4B90AF"/>
                </a:solidFill>
                <a:latin typeface="+mj-lt"/>
              </a:rPr>
              <a:t>empowering and highly educational."</a:t>
            </a:r>
          </a:p>
        </p:txBody>
      </p:sp>
      <p:sp>
        <p:nvSpPr>
          <p:cNvPr id="9" name="TextBox 8"/>
          <p:cNvSpPr txBox="1"/>
          <p:nvPr/>
        </p:nvSpPr>
        <p:spPr>
          <a:xfrm>
            <a:off x="76200" y="883316"/>
            <a:ext cx="6071616" cy="492443"/>
          </a:xfrm>
          <a:prstGeom prst="rect">
            <a:avLst/>
          </a:prstGeom>
          <a:noFill/>
        </p:spPr>
        <p:txBody>
          <a:bodyPr wrap="square" rtlCol="0">
            <a:spAutoFit/>
          </a:bodyPr>
          <a:lstStyle/>
          <a:p>
            <a:r>
              <a:rPr lang="en-US" sz="2600" dirty="0">
                <a:solidFill>
                  <a:srgbClr val="73AAC3"/>
                </a:solidFill>
                <a:latin typeface="+mj-lt"/>
              </a:rPr>
              <a:t>Computer Science and </a:t>
            </a:r>
            <a:r>
              <a:rPr lang="en-US" sz="2600" dirty="0" smtClean="0">
                <a:solidFill>
                  <a:srgbClr val="73AAC3"/>
                </a:solidFill>
                <a:latin typeface="+mj-lt"/>
              </a:rPr>
              <a:t>Engineering, 2019</a:t>
            </a:r>
            <a:endParaRPr lang="en-US" sz="2600" dirty="0">
              <a:solidFill>
                <a:srgbClr val="73AAC3"/>
              </a:solidFill>
              <a:latin typeface="+mj-lt"/>
            </a:endParaRPr>
          </a:p>
        </p:txBody>
      </p:sp>
      <p:sp>
        <p:nvSpPr>
          <p:cNvPr id="10" name="TextBox 9"/>
          <p:cNvSpPr txBox="1"/>
          <p:nvPr/>
        </p:nvSpPr>
        <p:spPr>
          <a:xfrm>
            <a:off x="3345485" y="878247"/>
            <a:ext cx="5604662" cy="492443"/>
          </a:xfrm>
          <a:prstGeom prst="rect">
            <a:avLst/>
          </a:prstGeom>
          <a:noFill/>
        </p:spPr>
        <p:txBody>
          <a:bodyPr wrap="square" rtlCol="0">
            <a:spAutoFit/>
          </a:bodyPr>
          <a:lstStyle/>
          <a:p>
            <a:pPr algn="r"/>
            <a:r>
              <a:rPr lang="en-US" sz="2600" dirty="0" smtClean="0">
                <a:solidFill>
                  <a:srgbClr val="73AAC3"/>
                </a:solidFill>
                <a:latin typeface="+mj-lt"/>
              </a:rPr>
              <a:t>MIT-Korea</a:t>
            </a:r>
            <a:endParaRPr lang="en-US" sz="2600" dirty="0">
              <a:solidFill>
                <a:srgbClr val="73AAC3"/>
              </a:solidFill>
              <a:latin typeface="+mj-lt"/>
            </a:endParaRPr>
          </a:p>
        </p:txBody>
      </p:sp>
      <p:cxnSp>
        <p:nvCxnSpPr>
          <p:cNvPr id="12" name="Straight Connector 11"/>
          <p:cNvCxnSpPr/>
          <p:nvPr/>
        </p:nvCxnSpPr>
        <p:spPr>
          <a:xfrm>
            <a:off x="6627571" y="6393486"/>
            <a:ext cx="0" cy="401670"/>
          </a:xfrm>
          <a:prstGeom prst="line">
            <a:avLst/>
          </a:prstGeom>
          <a:ln w="19050">
            <a:solidFill>
              <a:srgbClr val="ADD44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11091" t="1438" r="15765" b="3174"/>
          <a:stretch/>
        </p:blipFill>
        <p:spPr>
          <a:xfrm>
            <a:off x="4419600" y="1385326"/>
            <a:ext cx="4453736" cy="3267141"/>
          </a:xfrm>
          <a:prstGeom prst="rect">
            <a:avLst/>
          </a:prstGeom>
        </p:spPr>
      </p:pic>
    </p:spTree>
    <p:extLst>
      <p:ext uri="{BB962C8B-B14F-4D97-AF65-F5344CB8AC3E}">
        <p14:creationId xmlns:p14="http://schemas.microsoft.com/office/powerpoint/2010/main" val="363364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68175" cy="994281"/>
          </a:xfrm>
          <a:prstGeom prst="rect">
            <a:avLst/>
          </a:prstGeom>
          <a:solidFill>
            <a:srgbClr val="73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 Celia Han, Ping An Technology in China</a:t>
            </a:r>
            <a:endParaRPr lang="en-US" sz="3200" dirty="0">
              <a:latin typeface="+mj-lt"/>
            </a:endParaRPr>
          </a:p>
        </p:txBody>
      </p:sp>
      <p:sp>
        <p:nvSpPr>
          <p:cNvPr id="7" name="Rectangle 6"/>
          <p:cNvSpPr/>
          <p:nvPr/>
        </p:nvSpPr>
        <p:spPr>
          <a:xfrm>
            <a:off x="-1" y="4937760"/>
            <a:ext cx="9168175" cy="1389889"/>
          </a:xfrm>
          <a:prstGeom prst="rect">
            <a:avLst/>
          </a:prstGeom>
          <a:solidFill>
            <a:srgbClr val="ADD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Collaborated with MIT CSAIL and developed an automatic speech</a:t>
            </a:r>
          </a:p>
          <a:p>
            <a:pPr algn="ctr"/>
            <a:r>
              <a:rPr lang="en-US" dirty="0" smtClean="0"/>
              <a:t>recognition model using CNTK and Kaldi at </a:t>
            </a:r>
            <a:r>
              <a:rPr lang="en-US" dirty="0"/>
              <a:t>Ping An Technology in </a:t>
            </a:r>
            <a:r>
              <a:rPr lang="en-US" dirty="0" smtClean="0"/>
              <a:t>China. </a:t>
            </a:r>
            <a:endParaRPr lang="en-US" sz="2000" dirty="0">
              <a:latin typeface="+mj-lt"/>
            </a:endParaRPr>
          </a:p>
        </p:txBody>
      </p:sp>
      <p:sp>
        <p:nvSpPr>
          <p:cNvPr id="8" name="TextBox 7"/>
          <p:cNvSpPr txBox="1"/>
          <p:nvPr/>
        </p:nvSpPr>
        <p:spPr>
          <a:xfrm>
            <a:off x="285294" y="1380971"/>
            <a:ext cx="3803903" cy="3170099"/>
          </a:xfrm>
          <a:prstGeom prst="rect">
            <a:avLst/>
          </a:prstGeom>
          <a:noFill/>
        </p:spPr>
        <p:txBody>
          <a:bodyPr wrap="square" rtlCol="0">
            <a:spAutoFit/>
          </a:bodyPr>
          <a:lstStyle/>
          <a:p>
            <a:pPr algn="ctr"/>
            <a:r>
              <a:rPr lang="en-US" sz="2000" dirty="0" smtClean="0">
                <a:solidFill>
                  <a:srgbClr val="4B90AF"/>
                </a:solidFill>
                <a:latin typeface="+mj-lt"/>
              </a:rPr>
              <a:t>“I thoroughly enjoyed my </a:t>
            </a:r>
          </a:p>
          <a:p>
            <a:pPr algn="ctr"/>
            <a:r>
              <a:rPr lang="en-US" sz="2000" dirty="0" smtClean="0">
                <a:solidFill>
                  <a:srgbClr val="4B90AF"/>
                </a:solidFill>
                <a:latin typeface="+mj-lt"/>
              </a:rPr>
              <a:t>MISTI experience in China. It strengthened my determination to gain more knowledge in machine learning and it has impacted my future career plans significantly. I got the chance to experience what it is like to work in tech at a finance firm, and also got to experience navigating the workplace in China.” </a:t>
            </a:r>
            <a:endParaRPr lang="en-US" sz="2000" dirty="0">
              <a:solidFill>
                <a:srgbClr val="4B90AF"/>
              </a:solidFill>
              <a:latin typeface="+mj-lt"/>
            </a:endParaRPr>
          </a:p>
        </p:txBody>
      </p:sp>
      <p:sp>
        <p:nvSpPr>
          <p:cNvPr id="9" name="TextBox 8"/>
          <p:cNvSpPr txBox="1"/>
          <p:nvPr/>
        </p:nvSpPr>
        <p:spPr>
          <a:xfrm>
            <a:off x="181661" y="891094"/>
            <a:ext cx="6071616" cy="492443"/>
          </a:xfrm>
          <a:prstGeom prst="rect">
            <a:avLst/>
          </a:prstGeom>
          <a:noFill/>
        </p:spPr>
        <p:txBody>
          <a:bodyPr wrap="square" rtlCol="0">
            <a:spAutoFit/>
          </a:bodyPr>
          <a:lstStyle/>
          <a:p>
            <a:r>
              <a:rPr lang="en-US" sz="2600" dirty="0">
                <a:solidFill>
                  <a:srgbClr val="73AAC3"/>
                </a:solidFill>
                <a:latin typeface="+mj-lt"/>
              </a:rPr>
              <a:t>Computer </a:t>
            </a:r>
            <a:r>
              <a:rPr lang="en-US" sz="2600" dirty="0" smtClean="0">
                <a:solidFill>
                  <a:srgbClr val="73AAC3"/>
                </a:solidFill>
                <a:latin typeface="+mj-lt"/>
              </a:rPr>
              <a:t>Science, 2019</a:t>
            </a:r>
            <a:endParaRPr lang="en-US" sz="2600" dirty="0">
              <a:solidFill>
                <a:srgbClr val="73AAC3"/>
              </a:solidFill>
              <a:latin typeface="+mj-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880" t="16952" r="-1748"/>
          <a:stretch/>
        </p:blipFill>
        <p:spPr>
          <a:xfrm>
            <a:off x="4264761" y="1280824"/>
            <a:ext cx="4710989" cy="3370868"/>
          </a:xfrm>
          <a:prstGeom prst="rect">
            <a:avLst/>
          </a:prstGeom>
        </p:spPr>
      </p:pic>
      <p:sp>
        <p:nvSpPr>
          <p:cNvPr id="10" name="TextBox 9"/>
          <p:cNvSpPr txBox="1"/>
          <p:nvPr/>
        </p:nvSpPr>
        <p:spPr>
          <a:xfrm>
            <a:off x="3217469" y="870520"/>
            <a:ext cx="5604662" cy="492443"/>
          </a:xfrm>
          <a:prstGeom prst="rect">
            <a:avLst/>
          </a:prstGeom>
          <a:noFill/>
        </p:spPr>
        <p:txBody>
          <a:bodyPr wrap="square" rtlCol="0">
            <a:spAutoFit/>
          </a:bodyPr>
          <a:lstStyle/>
          <a:p>
            <a:pPr algn="r"/>
            <a:r>
              <a:rPr lang="en-US" sz="2600" dirty="0" smtClean="0">
                <a:solidFill>
                  <a:srgbClr val="73AAC3"/>
                </a:solidFill>
                <a:latin typeface="+mj-lt"/>
              </a:rPr>
              <a:t>MIT-China</a:t>
            </a:r>
            <a:endParaRPr lang="en-US" sz="2600" dirty="0">
              <a:solidFill>
                <a:srgbClr val="73AAC3"/>
              </a:solidFill>
              <a:latin typeface="+mj-lt"/>
            </a:endParaRPr>
          </a:p>
        </p:txBody>
      </p:sp>
      <p:cxnSp>
        <p:nvCxnSpPr>
          <p:cNvPr id="12" name="Straight Connector 11"/>
          <p:cNvCxnSpPr/>
          <p:nvPr/>
        </p:nvCxnSpPr>
        <p:spPr>
          <a:xfrm>
            <a:off x="6627571" y="6393486"/>
            <a:ext cx="0" cy="401670"/>
          </a:xfrm>
          <a:prstGeom prst="line">
            <a:avLst/>
          </a:prstGeom>
          <a:ln w="19050">
            <a:solidFill>
              <a:srgbClr val="ADD4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04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68175" cy="994281"/>
          </a:xfrm>
          <a:prstGeom prst="rect">
            <a:avLst/>
          </a:prstGeom>
          <a:solidFill>
            <a:srgbClr val="73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 Marie </a:t>
            </a:r>
            <a:r>
              <a:rPr lang="en-US" sz="3200" dirty="0" err="1" smtClean="0">
                <a:latin typeface="+mj-lt"/>
              </a:rPr>
              <a:t>Menshova</a:t>
            </a:r>
            <a:r>
              <a:rPr lang="en-US" sz="3200" dirty="0" smtClean="0">
                <a:latin typeface="+mj-lt"/>
              </a:rPr>
              <a:t>, Orange Labs R&amp;D in France</a:t>
            </a:r>
          </a:p>
        </p:txBody>
      </p:sp>
      <p:sp>
        <p:nvSpPr>
          <p:cNvPr id="7" name="Rectangle 6"/>
          <p:cNvSpPr/>
          <p:nvPr/>
        </p:nvSpPr>
        <p:spPr>
          <a:xfrm>
            <a:off x="-1" y="4937760"/>
            <a:ext cx="9168175" cy="1389889"/>
          </a:xfrm>
          <a:prstGeom prst="rect">
            <a:avLst/>
          </a:prstGeom>
          <a:solidFill>
            <a:srgbClr val="ADD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Designed an algorithm that would anonymize a given dataset with sensitive </a:t>
            </a:r>
            <a:br>
              <a:rPr lang="en-US" dirty="0" smtClean="0"/>
            </a:br>
            <a:r>
              <a:rPr lang="en-US" dirty="0" smtClean="0"/>
              <a:t>information, proposing solutions and performing mathematical analysis to solve the</a:t>
            </a:r>
            <a:br>
              <a:rPr lang="en-US" dirty="0" smtClean="0"/>
            </a:br>
            <a:r>
              <a:rPr lang="en-US" dirty="0" smtClean="0"/>
              <a:t>issue telecommunication companies have when it comes to collecting information </a:t>
            </a:r>
            <a:br>
              <a:rPr lang="en-US" dirty="0" smtClean="0"/>
            </a:br>
            <a:r>
              <a:rPr lang="en-US" dirty="0" smtClean="0"/>
              <a:t>about their clients for research purposes.</a:t>
            </a:r>
            <a:endParaRPr lang="en-US" sz="2000" dirty="0">
              <a:latin typeface="+mj-lt"/>
            </a:endParaRPr>
          </a:p>
        </p:txBody>
      </p:sp>
      <p:sp>
        <p:nvSpPr>
          <p:cNvPr id="8" name="TextBox 7"/>
          <p:cNvSpPr txBox="1"/>
          <p:nvPr/>
        </p:nvSpPr>
        <p:spPr>
          <a:xfrm>
            <a:off x="292608" y="1380971"/>
            <a:ext cx="3877054" cy="3170099"/>
          </a:xfrm>
          <a:prstGeom prst="rect">
            <a:avLst/>
          </a:prstGeom>
          <a:noFill/>
        </p:spPr>
        <p:txBody>
          <a:bodyPr wrap="square" rtlCol="0">
            <a:spAutoFit/>
          </a:bodyPr>
          <a:lstStyle/>
          <a:p>
            <a:pPr algn="ctr"/>
            <a:r>
              <a:rPr lang="en-US" sz="2000" dirty="0" smtClean="0">
                <a:solidFill>
                  <a:srgbClr val="4B90AF"/>
                </a:solidFill>
                <a:latin typeface="+mj-lt"/>
              </a:rPr>
              <a:t>“My summer internship through MISTI on privacy at Orange Labs, </a:t>
            </a:r>
            <a:br>
              <a:rPr lang="en-US" sz="2000" dirty="0" smtClean="0">
                <a:solidFill>
                  <a:srgbClr val="4B90AF"/>
                </a:solidFill>
                <a:latin typeface="+mj-lt"/>
              </a:rPr>
            </a:br>
            <a:r>
              <a:rPr lang="en-US" sz="2000" dirty="0" smtClean="0">
                <a:solidFill>
                  <a:srgbClr val="4B90AF"/>
                </a:solidFill>
                <a:latin typeface="+mj-lt"/>
              </a:rPr>
              <a:t>a large telecommunications company, expanded my knowledge of security standards in other countries and contributed to a successful completion of my MIT research project in the same field with a paper to be published </a:t>
            </a:r>
            <a:br>
              <a:rPr lang="en-US" sz="2000" dirty="0" smtClean="0">
                <a:solidFill>
                  <a:srgbClr val="4B90AF"/>
                </a:solidFill>
                <a:latin typeface="+mj-lt"/>
              </a:rPr>
            </a:br>
            <a:r>
              <a:rPr lang="en-US" sz="2000" dirty="0" smtClean="0">
                <a:solidFill>
                  <a:srgbClr val="4B90AF"/>
                </a:solidFill>
                <a:latin typeface="+mj-lt"/>
              </a:rPr>
              <a:t>this year.”</a:t>
            </a:r>
            <a:endParaRPr lang="en-US" sz="2000" dirty="0">
              <a:solidFill>
                <a:srgbClr val="4B90AF"/>
              </a:solidFill>
              <a:latin typeface="+mj-lt"/>
            </a:endParaRPr>
          </a:p>
        </p:txBody>
      </p:sp>
      <p:sp>
        <p:nvSpPr>
          <p:cNvPr id="9" name="TextBox 8"/>
          <p:cNvSpPr txBox="1"/>
          <p:nvPr/>
        </p:nvSpPr>
        <p:spPr>
          <a:xfrm>
            <a:off x="152400" y="879157"/>
            <a:ext cx="7885786" cy="492443"/>
          </a:xfrm>
          <a:prstGeom prst="rect">
            <a:avLst/>
          </a:prstGeom>
          <a:noFill/>
        </p:spPr>
        <p:txBody>
          <a:bodyPr wrap="square" rtlCol="0">
            <a:spAutoFit/>
          </a:bodyPr>
          <a:lstStyle/>
          <a:p>
            <a:r>
              <a:rPr lang="en-US" sz="2600" dirty="0" smtClean="0">
                <a:solidFill>
                  <a:srgbClr val="73AAC3"/>
                </a:solidFill>
                <a:latin typeface="+mj-lt"/>
              </a:rPr>
              <a:t>Electrical Engineering &amp; Computer Science, 2017</a:t>
            </a:r>
            <a:endParaRPr lang="en-US" sz="2600" dirty="0">
              <a:solidFill>
                <a:srgbClr val="73AAC3"/>
              </a:solidFill>
              <a:latin typeface="+mj-lt"/>
            </a:endParaRPr>
          </a:p>
        </p:txBody>
      </p:sp>
      <p:sp>
        <p:nvSpPr>
          <p:cNvPr id="10" name="TextBox 9"/>
          <p:cNvSpPr txBox="1"/>
          <p:nvPr/>
        </p:nvSpPr>
        <p:spPr>
          <a:xfrm>
            <a:off x="7002472" y="866583"/>
            <a:ext cx="1814169" cy="492443"/>
          </a:xfrm>
          <a:prstGeom prst="rect">
            <a:avLst/>
          </a:prstGeom>
          <a:noFill/>
        </p:spPr>
        <p:txBody>
          <a:bodyPr wrap="square" rtlCol="0">
            <a:spAutoFit/>
          </a:bodyPr>
          <a:lstStyle/>
          <a:p>
            <a:pPr algn="r"/>
            <a:r>
              <a:rPr lang="en-US" sz="2600" dirty="0" smtClean="0">
                <a:solidFill>
                  <a:srgbClr val="73AAC3"/>
                </a:solidFill>
                <a:latin typeface="+mj-lt"/>
              </a:rPr>
              <a:t>MIT-France</a:t>
            </a:r>
            <a:endParaRPr lang="en-US" sz="2600" dirty="0">
              <a:solidFill>
                <a:srgbClr val="73AAC3"/>
              </a:solidFill>
              <a:latin typeface="+mj-lt"/>
            </a:endParaRPr>
          </a:p>
        </p:txBody>
      </p:sp>
      <p:cxnSp>
        <p:nvCxnSpPr>
          <p:cNvPr id="12" name="Straight Connector 11"/>
          <p:cNvCxnSpPr/>
          <p:nvPr/>
        </p:nvCxnSpPr>
        <p:spPr>
          <a:xfrm>
            <a:off x="7051852" y="6393486"/>
            <a:ext cx="0" cy="401670"/>
          </a:xfrm>
          <a:prstGeom prst="line">
            <a:avLst/>
          </a:prstGeom>
          <a:ln w="19050">
            <a:solidFill>
              <a:srgbClr val="ADD444"/>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9746" b="2723"/>
          <a:stretch/>
        </p:blipFill>
        <p:spPr>
          <a:xfrm>
            <a:off x="4447931" y="1272846"/>
            <a:ext cx="4403457" cy="3364991"/>
          </a:xfrm>
          <a:prstGeom prst="rect">
            <a:avLst/>
          </a:prstGeom>
        </p:spPr>
      </p:pic>
    </p:spTree>
    <p:extLst>
      <p:ext uri="{BB962C8B-B14F-4D97-AF65-F5344CB8AC3E}">
        <p14:creationId xmlns:p14="http://schemas.microsoft.com/office/powerpoint/2010/main" val="1343533681"/>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7.jpg"/></Relationships>
</file>

<file path=ppt/theme/theme1.xml><?xml version="1.0" encoding="utf-8"?>
<a:theme xmlns:a="http://schemas.openxmlformats.org/drawingml/2006/main" name="Interio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udent interio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Quote title slides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itcure title slides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rcRect/>
          <a:stretch>
            <a:fillRect l="1" t="1" r="-15834" b="-15834"/>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9599</TotalTime>
  <Words>555</Words>
  <Application>Microsoft Office PowerPoint</Application>
  <PresentationFormat>On-screen Show (4:3)</PresentationFormat>
  <Paragraphs>68</Paragraphs>
  <Slides>15</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15</vt:i4>
      </vt:variant>
    </vt:vector>
  </HeadingPairs>
  <TitlesOfParts>
    <vt:vector size="23" baseType="lpstr">
      <vt:lpstr>Arial</vt:lpstr>
      <vt:lpstr>Calibri</vt:lpstr>
      <vt:lpstr>Calibri Light</vt:lpstr>
      <vt:lpstr>Interior slides</vt:lpstr>
      <vt:lpstr>Student interior slides</vt:lpstr>
      <vt:lpstr>Quote title slides </vt:lpstr>
      <vt:lpstr>Pitcure title slides </vt:lpstr>
      <vt:lpstr>Custom Design</vt:lpstr>
      <vt:lpstr>PowerPoint Presentation</vt:lpstr>
      <vt:lpstr>MASSACHUSETTS INSTITUTE OF TECHNOLOGY</vt:lpstr>
      <vt:lpstr>PowerPoint Presentation</vt:lpstr>
      <vt:lpstr>MIT INTERNATIONAL SCIENCE  AND TECHNOLOGY INITIATIVES</vt:lpstr>
      <vt:lpstr>MISTI INTERNSHIP PROGRAM </vt:lpstr>
      <vt:lpstr>MISTI INTERNSHIP PROGRAM </vt:lpstr>
      <vt:lpstr>PowerPoint Presentation</vt:lpstr>
      <vt:lpstr>PowerPoint Presentation</vt:lpstr>
      <vt:lpstr>PowerPoint Presentation</vt:lpstr>
      <vt:lpstr>PowerPoint Presentation</vt:lpstr>
      <vt:lpstr>PowerPoint Presentation</vt:lpstr>
      <vt:lpstr>PowerPoint Presentation</vt:lpstr>
      <vt:lpstr>MISTI INTERNSHIP PROGRAM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cis40</dc:creator>
  <cp:lastModifiedBy>cis27</cp:lastModifiedBy>
  <cp:revision>407</cp:revision>
  <dcterms:created xsi:type="dcterms:W3CDTF">2014-03-19T18:15:22Z</dcterms:created>
  <dcterms:modified xsi:type="dcterms:W3CDTF">2017-04-12T13:42:31Z</dcterms:modified>
</cp:coreProperties>
</file>